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45"/>
  </p:notesMasterIdLst>
  <p:sldIdLst>
    <p:sldId id="406" r:id="rId2"/>
    <p:sldId id="408" r:id="rId3"/>
    <p:sldId id="407" r:id="rId4"/>
    <p:sldId id="410" r:id="rId5"/>
    <p:sldId id="411" r:id="rId6"/>
    <p:sldId id="374" r:id="rId7"/>
    <p:sldId id="412" r:id="rId8"/>
    <p:sldId id="413" r:id="rId9"/>
    <p:sldId id="414" r:id="rId10"/>
    <p:sldId id="409" r:id="rId11"/>
    <p:sldId id="401" r:id="rId12"/>
    <p:sldId id="363" r:id="rId13"/>
    <p:sldId id="415" r:id="rId14"/>
    <p:sldId id="416" r:id="rId15"/>
    <p:sldId id="417" r:id="rId16"/>
    <p:sldId id="365" r:id="rId17"/>
    <p:sldId id="378" r:id="rId18"/>
    <p:sldId id="392" r:id="rId19"/>
    <p:sldId id="393" r:id="rId20"/>
    <p:sldId id="375" r:id="rId21"/>
    <p:sldId id="395" r:id="rId22"/>
    <p:sldId id="376" r:id="rId23"/>
    <p:sldId id="396" r:id="rId24"/>
    <p:sldId id="377" r:id="rId25"/>
    <p:sldId id="418" r:id="rId26"/>
    <p:sldId id="367" r:id="rId27"/>
    <p:sldId id="419" r:id="rId28"/>
    <p:sldId id="370" r:id="rId29"/>
    <p:sldId id="379" r:id="rId30"/>
    <p:sldId id="380" r:id="rId31"/>
    <p:sldId id="420" r:id="rId32"/>
    <p:sldId id="397" r:id="rId33"/>
    <p:sldId id="371" r:id="rId34"/>
    <p:sldId id="422" r:id="rId35"/>
    <p:sldId id="372" r:id="rId36"/>
    <p:sldId id="421" r:id="rId37"/>
    <p:sldId id="423" r:id="rId38"/>
    <p:sldId id="398" r:id="rId39"/>
    <p:sldId id="382" r:id="rId40"/>
    <p:sldId id="399" r:id="rId41"/>
    <p:sldId id="373" r:id="rId42"/>
    <p:sldId id="383" r:id="rId43"/>
    <p:sldId id="405" r:id="rId4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27E"/>
    <a:srgbClr val="FFC07E"/>
    <a:srgbClr val="FFB56C"/>
    <a:srgbClr val="FFAF60"/>
    <a:srgbClr val="FFAC1B"/>
    <a:srgbClr val="FFCC33"/>
    <a:srgbClr val="0000FF"/>
    <a:srgbClr val="3333FF"/>
    <a:srgbClr val="000000"/>
    <a:srgbClr val="8C6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05" autoAdjust="0"/>
    <p:restoredTop sz="92101" autoAdjust="0"/>
  </p:normalViewPr>
  <p:slideViewPr>
    <p:cSldViewPr>
      <p:cViewPr varScale="1">
        <p:scale>
          <a:sx n="68" d="100"/>
          <a:sy n="68" d="100"/>
        </p:scale>
        <p:origin x="158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0"/>
    </p:cViewPr>
  </p:sorterViewPr>
  <p:notesViewPr>
    <p:cSldViewPr>
      <p:cViewPr varScale="1">
        <p:scale>
          <a:sx n="119" d="100"/>
          <a:sy n="119" d="100"/>
        </p:scale>
        <p:origin x="-212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11971-5984-FB4D-808C-C913769AB92D}" type="doc">
      <dgm:prSet loTypeId="urn:microsoft.com/office/officeart/2005/8/layout/arrow4" loCatId="relationship" qsTypeId="urn:microsoft.com/office/officeart/2005/8/quickstyle/3D1" qsCatId="3D" csTypeId="urn:microsoft.com/office/officeart/2005/8/colors/accent1_2" csCatId="accent1" phldr="1"/>
      <dgm:spPr/>
      <dgm:t>
        <a:bodyPr/>
        <a:lstStyle/>
        <a:p>
          <a:endParaRPr lang="en-US"/>
        </a:p>
      </dgm:t>
    </dgm:pt>
    <dgm:pt modelId="{D6E55461-A1ED-1549-B148-C16F35E977F6}">
      <dgm:prSet custT="1"/>
      <dgm:spPr/>
      <dgm:t>
        <a:bodyPr/>
        <a:lstStyle/>
        <a:p>
          <a:pPr marL="342900" indent="-342900" algn="l" defTabSz="914400" rtl="0" eaLnBrk="1" latinLnBrk="0" hangingPunct="1">
            <a:lnSpc>
              <a:spcPct val="90000"/>
            </a:lnSpc>
            <a:spcBef>
              <a:spcPts val="0"/>
            </a:spcBef>
            <a:spcAft>
              <a:spcPct val="35000"/>
            </a:spcAft>
            <a:buClr>
              <a:schemeClr val="accent6">
                <a:lumMod val="60000"/>
                <a:lumOff val="40000"/>
              </a:schemeClr>
            </a:buClr>
            <a:buSzPct val="125000"/>
            <a:buFont typeface="Arial"/>
            <a:buChar char="•"/>
            <a:defRPr/>
          </a:pPr>
          <a:r>
            <a:rPr lang="en-US" sz="2000" b="0" kern="1200" dirty="0" smtClean="0">
              <a:latin typeface="+mj-lt"/>
              <a:ea typeface="+mn-ea"/>
              <a:cs typeface="+mn-cs"/>
            </a:rPr>
            <a:t>The most widely used encryption scheme</a:t>
          </a:r>
          <a:endParaRPr lang="en-US" sz="2000" b="0" kern="1200" dirty="0">
            <a:latin typeface="+mj-lt"/>
            <a:ea typeface="+mn-ea"/>
            <a:cs typeface="+mn-cs"/>
          </a:endParaRPr>
        </a:p>
      </dgm:t>
    </dgm:pt>
    <dgm:pt modelId="{3594470A-1D33-E74F-9216-4EDA6336884E}" type="parTrans" cxnId="{CF3D2E1B-4F8E-754E-B3C4-534E14228DB4}">
      <dgm:prSet/>
      <dgm:spPr/>
      <dgm:t>
        <a:bodyPr/>
        <a:lstStyle/>
        <a:p>
          <a:endParaRPr lang="en-US"/>
        </a:p>
      </dgm:t>
    </dgm:pt>
    <dgm:pt modelId="{E72AB9F9-649C-1644-A69B-40B54E82EF5D}" type="sibTrans" cxnId="{CF3D2E1B-4F8E-754E-B3C4-534E14228DB4}">
      <dgm:prSet/>
      <dgm:spPr/>
      <dgm:t>
        <a:bodyPr/>
        <a:lstStyle/>
        <a:p>
          <a:endParaRPr lang="en-US"/>
        </a:p>
      </dgm:t>
    </dgm:pt>
    <dgm:pt modelId="{EE54917A-84FF-094A-97BB-5BC51B0632A0}">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Referred to as the Data Encryption   	Algorithm (DEA)</a:t>
          </a:r>
        </a:p>
      </dgm:t>
    </dgm:pt>
    <dgm:pt modelId="{16695056-8FE5-0540-A855-529CD273FF66}" type="parTrans" cxnId="{51F1A3E1-EB9B-3D44-8CD4-944F1DCC818E}">
      <dgm:prSet/>
      <dgm:spPr/>
      <dgm:t>
        <a:bodyPr/>
        <a:lstStyle/>
        <a:p>
          <a:endParaRPr lang="en-US"/>
        </a:p>
      </dgm:t>
    </dgm:pt>
    <dgm:pt modelId="{819F5C3F-21DB-0B49-8CF4-0B170152BAF5}" type="sibTrans" cxnId="{51F1A3E1-EB9B-3D44-8CD4-944F1DCC818E}">
      <dgm:prSet/>
      <dgm:spPr/>
      <dgm:t>
        <a:bodyPr/>
        <a:lstStyle/>
        <a:p>
          <a:endParaRPr lang="en-US"/>
        </a:p>
      </dgm:t>
    </dgm:pt>
    <dgm:pt modelId="{97C0C7C4-120E-334E-AC61-7BE0E7017C6C}">
      <dgm:prSet custT="1"/>
      <dgm:spPr/>
      <dgm:t>
        <a:bodyPr/>
        <a:lstStyle/>
        <a:p>
          <a:pPr algn="l" defTabSz="889000" rtl="0">
            <a:lnSpc>
              <a:spcPct val="90000"/>
            </a:lnSpc>
            <a:spcBef>
              <a:spcPct val="0"/>
            </a:spcBef>
            <a:spcAft>
              <a:spcPct val="35000"/>
            </a:spcAft>
          </a:pPr>
          <a:r>
            <a:rPr lang="en-US" sz="2000" b="0" kern="1200" dirty="0" smtClean="0">
              <a:latin typeface="+mj-lt"/>
              <a:ea typeface="+mn-ea"/>
              <a:cs typeface="+mn-cs"/>
            </a:rPr>
            <a:t> Strength concerns:</a:t>
          </a:r>
        </a:p>
      </dgm:t>
    </dgm:pt>
    <dgm:pt modelId="{BA3C18A4-01CF-B345-ABBD-0BF3ED634274}" type="parTrans" cxnId="{04BB826F-8042-0F4B-BD8B-78FA5714BDCF}">
      <dgm:prSet/>
      <dgm:spPr/>
      <dgm:t>
        <a:bodyPr/>
        <a:lstStyle/>
        <a:p>
          <a:endParaRPr lang="en-US"/>
        </a:p>
      </dgm:t>
    </dgm:pt>
    <dgm:pt modelId="{C11F33E5-9CF6-7E4A-AC98-740659F3377A}" type="sibTrans" cxnId="{04BB826F-8042-0F4B-BD8B-78FA5714BDCF}">
      <dgm:prSet/>
      <dgm:spPr/>
      <dgm:t>
        <a:bodyPr/>
        <a:lstStyle/>
        <a:p>
          <a:endParaRPr lang="en-US"/>
        </a:p>
      </dgm:t>
    </dgm:pt>
    <dgm:pt modelId="{6A65FA09-3785-C549-A972-52AFA8EC8FE5}">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Concerns about algorithm</a:t>
          </a:r>
        </a:p>
      </dgm:t>
    </dgm:pt>
    <dgm:pt modelId="{705C5FAD-47F3-3B44-AD19-A145162B51A8}" type="parTrans" cxnId="{BA35C84E-EA29-F245-917C-9B38AEE43A47}">
      <dgm:prSet/>
      <dgm:spPr/>
      <dgm:t>
        <a:bodyPr/>
        <a:lstStyle/>
        <a:p>
          <a:endParaRPr lang="en-US"/>
        </a:p>
      </dgm:t>
    </dgm:pt>
    <dgm:pt modelId="{D854DF7A-194F-3847-9A9E-B8E00EBC41A3}" type="sibTrans" cxnId="{BA35C84E-EA29-F245-917C-9B38AEE43A47}">
      <dgm:prSet/>
      <dgm:spPr/>
      <dgm:t>
        <a:bodyPr/>
        <a:lstStyle/>
        <a:p>
          <a:endParaRPr lang="en-US"/>
        </a:p>
      </dgm:t>
    </dgm:pt>
    <dgm:pt modelId="{4DBA5133-7FD1-4442-B1AC-3D67519BC42F}">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Use of 56-bit key</a:t>
          </a:r>
        </a:p>
      </dgm:t>
    </dgm:pt>
    <dgm:pt modelId="{C7849611-DDFD-9646-8EB7-B13A8F64AF0F}" type="parTrans" cxnId="{26C06E0C-DB26-BA4A-AF8B-AB92C6DCD6C7}">
      <dgm:prSet/>
      <dgm:spPr/>
      <dgm:t>
        <a:bodyPr/>
        <a:lstStyle/>
        <a:p>
          <a:endParaRPr lang="en-US"/>
        </a:p>
      </dgm:t>
    </dgm:pt>
    <dgm:pt modelId="{AC7A124A-1FF1-6740-B822-5D868575F65B}" type="sibTrans" cxnId="{26C06E0C-DB26-BA4A-AF8B-AB92C6DCD6C7}">
      <dgm:prSet/>
      <dgm:spPr/>
      <dgm:t>
        <a:bodyPr/>
        <a:lstStyle/>
        <a:p>
          <a:endParaRPr lang="en-US"/>
        </a:p>
      </dgm:t>
    </dgm:pt>
    <dgm:pt modelId="{A885C472-3C25-DE40-B000-A986FB62DE3E}">
      <dgm:prSet custT="1"/>
      <dgm:spPr/>
      <dgm:t>
        <a:bodyPr/>
        <a:lstStyle/>
        <a:p>
          <a:pPr marL="806450" indent="-120650" algn="l" defTabSz="622300" rtl="0">
            <a:lnSpc>
              <a:spcPct val="90000"/>
            </a:lnSpc>
            <a:spcBef>
              <a:spcPct val="0"/>
            </a:spcBef>
            <a:spcAft>
              <a:spcPts val="888"/>
            </a:spcAft>
            <a:buNone/>
          </a:pPr>
          <a:r>
            <a:rPr lang="en-US" sz="1400" b="0" kern="1200" dirty="0" smtClean="0">
              <a:effectLst>
                <a:outerShdw blurRad="38100" dist="38100" dir="2700000" algn="tl">
                  <a:srgbClr val="000000">
                    <a:alpha val="43137"/>
                  </a:srgbClr>
                </a:outerShdw>
              </a:effectLst>
              <a:latin typeface="+mj-lt"/>
            </a:rPr>
            <a:t> Electronic Frontier Foundation (EFF) announced  in July 1998 that it had broken a DES encryption</a:t>
          </a:r>
        </a:p>
      </dgm:t>
    </dgm:pt>
    <dgm:pt modelId="{0E952E80-220C-7E46-874A-09802F2CA599}" type="parTrans" cxnId="{9110B17E-2226-AA4A-9BC6-C415E63FE817}">
      <dgm:prSet/>
      <dgm:spPr/>
      <dgm:t>
        <a:bodyPr/>
        <a:lstStyle/>
        <a:p>
          <a:endParaRPr lang="en-US"/>
        </a:p>
      </dgm:t>
    </dgm:pt>
    <dgm:pt modelId="{CC8D4FB7-B906-844A-AEF9-55B3A42AFA75}" type="sibTrans" cxnId="{9110B17E-2226-AA4A-9BC6-C415E63FE817}">
      <dgm:prSet/>
      <dgm:spPr/>
      <dgm:t>
        <a:bodyPr/>
        <a:lstStyle/>
        <a:p>
          <a:endParaRPr lang="en-US"/>
        </a:p>
      </dgm:t>
    </dgm:pt>
    <dgm:pt modelId="{32AC1309-E4BD-A54C-890E-3C98188E51CC}">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Uses 64 bit plaintext block and 56 bit key to 	produce a 64 bit </a:t>
          </a:r>
          <a:r>
            <a:rPr lang="en-US" sz="1600" b="0" kern="1200" dirty="0" err="1" smtClean="0">
              <a:effectLst>
                <a:outerShdw blurRad="38100" dist="38100" dir="2700000" algn="tl">
                  <a:srgbClr val="000000">
                    <a:alpha val="43137"/>
                  </a:srgbClr>
                </a:outerShdw>
              </a:effectLst>
              <a:latin typeface="+mj-lt"/>
            </a:rPr>
            <a:t>ciphertext</a:t>
          </a:r>
          <a:r>
            <a:rPr lang="en-US" sz="1600" b="0" kern="1200" dirty="0" smtClean="0">
              <a:effectLst>
                <a:outerShdw blurRad="38100" dist="38100" dir="2700000" algn="tl">
                  <a:srgbClr val="000000">
                    <a:alpha val="43137"/>
                  </a:srgbClr>
                </a:outerShdw>
              </a:effectLst>
              <a:latin typeface="+mj-lt"/>
            </a:rPr>
            <a:t> block</a:t>
          </a:r>
        </a:p>
      </dgm:t>
    </dgm:pt>
    <dgm:pt modelId="{E2807ECE-9761-244E-BC26-7DFB3E6F2F19}" type="sibTrans" cxnId="{64671C1D-11F9-6340-A5AA-4C7862492E76}">
      <dgm:prSet/>
      <dgm:spPr/>
      <dgm:t>
        <a:bodyPr/>
        <a:lstStyle/>
        <a:p>
          <a:endParaRPr lang="en-US"/>
        </a:p>
      </dgm:t>
    </dgm:pt>
    <dgm:pt modelId="{FBC38945-A8EC-8547-B11D-830C8CD9F38B}" type="parTrans" cxnId="{64671C1D-11F9-6340-A5AA-4C7862492E76}">
      <dgm:prSet/>
      <dgm:spPr/>
      <dgm:t>
        <a:bodyPr/>
        <a:lstStyle/>
        <a:p>
          <a:endParaRPr lang="en-US"/>
        </a:p>
      </dgm:t>
    </dgm:pt>
    <dgm:pt modelId="{B3DF7A20-9B6A-4B4E-94A9-BEC16C6EC02C}">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FIPS PUB 46</a:t>
          </a:r>
        </a:p>
      </dgm:t>
    </dgm:pt>
    <dgm:pt modelId="{06C4AF35-5376-C341-9C9A-6A5A21668AE6}" type="sibTrans" cxnId="{6C121ADE-A8D6-EE43-A9D0-A00B0EE7048D}">
      <dgm:prSet/>
      <dgm:spPr/>
      <dgm:t>
        <a:bodyPr/>
        <a:lstStyle/>
        <a:p>
          <a:endParaRPr lang="en-US"/>
        </a:p>
      </dgm:t>
    </dgm:pt>
    <dgm:pt modelId="{5F58495F-BC89-884F-A9F4-BD95ADB806E3}" type="parTrans" cxnId="{6C121ADE-A8D6-EE43-A9D0-A00B0EE7048D}">
      <dgm:prSet/>
      <dgm:spPr/>
      <dgm:t>
        <a:bodyPr/>
        <a:lstStyle/>
        <a:p>
          <a:endParaRPr lang="en-US"/>
        </a:p>
      </dgm:t>
    </dgm:pt>
    <dgm:pt modelId="{BE48097F-1259-2C4F-8B8C-84BB7F048D7A}">
      <dgm:prSet custT="1"/>
      <dgm:spPr/>
      <dgm:t>
        <a:bodyPr/>
        <a:lstStyle/>
        <a:p>
          <a:pPr marL="806450" indent="-120650" algn="l" defTabSz="622300" rtl="0">
            <a:lnSpc>
              <a:spcPct val="90000"/>
            </a:lnSpc>
            <a:spcBef>
              <a:spcPct val="0"/>
            </a:spcBef>
            <a:spcAft>
              <a:spcPts val="888"/>
            </a:spcAft>
            <a:buNone/>
          </a:pPr>
          <a:r>
            <a:rPr lang="en-US" sz="1400" b="0" kern="1200" dirty="0" smtClean="0">
              <a:effectLst>
                <a:outerShdw blurRad="38100" dist="38100" dir="2700000" algn="tl">
                  <a:srgbClr val="000000">
                    <a:alpha val="43137"/>
                  </a:srgbClr>
                </a:outerShdw>
              </a:effectLst>
              <a:latin typeface="+mj-lt"/>
            </a:rPr>
            <a:t>DES is the most studied encryption algorithm in existence</a:t>
          </a:r>
        </a:p>
      </dgm:t>
    </dgm:pt>
    <dgm:pt modelId="{56C616EF-545C-D74E-BB97-90076A863421}" type="sibTrans" cxnId="{9882454E-5576-CE45-B5A3-B35544C12AE1}">
      <dgm:prSet/>
      <dgm:spPr/>
      <dgm:t>
        <a:bodyPr/>
        <a:lstStyle/>
        <a:p>
          <a:endParaRPr lang="en-US"/>
        </a:p>
      </dgm:t>
    </dgm:pt>
    <dgm:pt modelId="{942CB997-5DB6-A74A-84E3-24CAD335CA4A}" type="parTrans" cxnId="{9882454E-5576-CE45-B5A3-B35544C12AE1}">
      <dgm:prSet/>
      <dgm:spPr/>
      <dgm:t>
        <a:bodyPr/>
        <a:lstStyle/>
        <a:p>
          <a:endParaRPr lang="en-US"/>
        </a:p>
      </dgm:t>
    </dgm:pt>
    <dgm:pt modelId="{28CF0727-D620-3446-A0BB-234F3056F8D9}" type="pres">
      <dgm:prSet presAssocID="{74E11971-5984-FB4D-808C-C913769AB92D}" presName="compositeShape" presStyleCnt="0">
        <dgm:presLayoutVars>
          <dgm:chMax val="2"/>
          <dgm:dir/>
          <dgm:resizeHandles val="exact"/>
        </dgm:presLayoutVars>
      </dgm:prSet>
      <dgm:spPr/>
      <dgm:t>
        <a:bodyPr/>
        <a:lstStyle/>
        <a:p>
          <a:endParaRPr lang="en-US"/>
        </a:p>
      </dgm:t>
    </dgm:pt>
    <dgm:pt modelId="{BFE2DD38-065C-4B4B-9D04-50857136CFF3}" type="pres">
      <dgm:prSet presAssocID="{D6E55461-A1ED-1549-B148-C16F35E977F6}" presName="upArrow" presStyleLbl="node1" presStyleIdx="0" presStyleCnt="2" custScaleX="66320" custScaleY="78371" custLinFactNeighborX="8566" custLinFactNeighborY="-1757"/>
      <dgm:spPr/>
      <dgm:t>
        <a:bodyPr/>
        <a:lstStyle/>
        <a:p>
          <a:endParaRPr lang="en-US"/>
        </a:p>
      </dgm:t>
    </dgm:pt>
    <dgm:pt modelId="{48FAAA8E-A08D-6146-8B57-457EADABE666}" type="pres">
      <dgm:prSet presAssocID="{D6E55461-A1ED-1549-B148-C16F35E977F6}" presName="upArrowText" presStyleLbl="revTx" presStyleIdx="0" presStyleCnt="2" custScaleX="114506" custScaleY="115054" custLinFactNeighborX="9892" custLinFactNeighborY="403">
        <dgm:presLayoutVars>
          <dgm:chMax val="0"/>
          <dgm:bulletEnabled val="1"/>
        </dgm:presLayoutVars>
      </dgm:prSet>
      <dgm:spPr/>
      <dgm:t>
        <a:bodyPr/>
        <a:lstStyle/>
        <a:p>
          <a:endParaRPr lang="en-US"/>
        </a:p>
      </dgm:t>
    </dgm:pt>
    <dgm:pt modelId="{C528ED87-2622-5445-A524-3B42DFF6F4F9}" type="pres">
      <dgm:prSet presAssocID="{97C0C7C4-120E-334E-AC61-7BE0E7017C6C}" presName="downArrow" presStyleLbl="node1" presStyleIdx="1" presStyleCnt="2" custScaleX="67694" custScaleY="73408"/>
      <dgm:spPr/>
      <dgm:t>
        <a:bodyPr/>
        <a:lstStyle/>
        <a:p>
          <a:endParaRPr lang="en-US"/>
        </a:p>
      </dgm:t>
    </dgm:pt>
    <dgm:pt modelId="{8F451FD7-07C1-D24E-88AE-8EE98D36D6A8}" type="pres">
      <dgm:prSet presAssocID="{97C0C7C4-120E-334E-AC61-7BE0E7017C6C}" presName="downArrowText" presStyleLbl="revTx" presStyleIdx="1" presStyleCnt="2" custScaleX="109102" custLinFactNeighborX="139" custLinFactNeighborY="-5062">
        <dgm:presLayoutVars>
          <dgm:chMax val="0"/>
          <dgm:bulletEnabled val="1"/>
        </dgm:presLayoutVars>
      </dgm:prSet>
      <dgm:spPr/>
      <dgm:t>
        <a:bodyPr/>
        <a:lstStyle/>
        <a:p>
          <a:endParaRPr lang="en-US"/>
        </a:p>
      </dgm:t>
    </dgm:pt>
  </dgm:ptLst>
  <dgm:cxnLst>
    <dgm:cxn modelId="{51F1A3E1-EB9B-3D44-8CD4-944F1DCC818E}" srcId="{D6E55461-A1ED-1549-B148-C16F35E977F6}" destId="{EE54917A-84FF-094A-97BB-5BC51B0632A0}" srcOrd="1" destOrd="0" parTransId="{16695056-8FE5-0540-A855-529CD273FF66}" sibTransId="{819F5C3F-21DB-0B49-8CF4-0B170152BAF5}"/>
    <dgm:cxn modelId="{D366A975-CD76-3249-BCAF-7C43B8984AAC}" type="presOf" srcId="{6A65FA09-3785-C549-A972-52AFA8EC8FE5}" destId="{8F451FD7-07C1-D24E-88AE-8EE98D36D6A8}" srcOrd="0" destOrd="1" presId="urn:microsoft.com/office/officeart/2005/8/layout/arrow4"/>
    <dgm:cxn modelId="{04BB826F-8042-0F4B-BD8B-78FA5714BDCF}" srcId="{74E11971-5984-FB4D-808C-C913769AB92D}" destId="{97C0C7C4-120E-334E-AC61-7BE0E7017C6C}" srcOrd="1" destOrd="0" parTransId="{BA3C18A4-01CF-B345-ABBD-0BF3ED634274}" sibTransId="{C11F33E5-9CF6-7E4A-AC98-740659F3377A}"/>
    <dgm:cxn modelId="{6DC3F5A0-900A-AB4E-AA8A-A390B3267811}" type="presOf" srcId="{EE54917A-84FF-094A-97BB-5BC51B0632A0}" destId="{48FAAA8E-A08D-6146-8B57-457EADABE666}" srcOrd="0" destOrd="2" presId="urn:microsoft.com/office/officeart/2005/8/layout/arrow4"/>
    <dgm:cxn modelId="{CA85B9D8-B7CD-3947-811E-B8C8128B2DF8}" type="presOf" srcId="{74E11971-5984-FB4D-808C-C913769AB92D}" destId="{28CF0727-D620-3446-A0BB-234F3056F8D9}" srcOrd="0" destOrd="0" presId="urn:microsoft.com/office/officeart/2005/8/layout/arrow4"/>
    <dgm:cxn modelId="{211BF6B8-C46E-3C47-968F-FE4EE3689707}" type="presOf" srcId="{4DBA5133-7FD1-4442-B1AC-3D67519BC42F}" destId="{8F451FD7-07C1-D24E-88AE-8EE98D36D6A8}" srcOrd="0" destOrd="3" presId="urn:microsoft.com/office/officeart/2005/8/layout/arrow4"/>
    <dgm:cxn modelId="{9110B17E-2226-AA4A-9BC6-C415E63FE817}" srcId="{4DBA5133-7FD1-4442-B1AC-3D67519BC42F}" destId="{A885C472-3C25-DE40-B000-A986FB62DE3E}" srcOrd="0" destOrd="0" parTransId="{0E952E80-220C-7E46-874A-09802F2CA599}" sibTransId="{CC8D4FB7-B906-844A-AEF9-55B3A42AFA75}"/>
    <dgm:cxn modelId="{64671C1D-11F9-6340-A5AA-4C7862492E76}" srcId="{D6E55461-A1ED-1549-B148-C16F35E977F6}" destId="{32AC1309-E4BD-A54C-890E-3C98188E51CC}" srcOrd="2" destOrd="0" parTransId="{FBC38945-A8EC-8547-B11D-830C8CD9F38B}" sibTransId="{E2807ECE-9761-244E-BC26-7DFB3E6F2F19}"/>
    <dgm:cxn modelId="{952E6BA5-E8D5-4B4F-8C95-8FCD6C602C5A}" type="presOf" srcId="{D6E55461-A1ED-1549-B148-C16F35E977F6}" destId="{48FAAA8E-A08D-6146-8B57-457EADABE666}" srcOrd="0" destOrd="0" presId="urn:microsoft.com/office/officeart/2005/8/layout/arrow4"/>
    <dgm:cxn modelId="{9882454E-5576-CE45-B5A3-B35544C12AE1}" srcId="{97C0C7C4-120E-334E-AC61-7BE0E7017C6C}" destId="{BE48097F-1259-2C4F-8B8C-84BB7F048D7A}" srcOrd="1" destOrd="0" parTransId="{942CB997-5DB6-A74A-84E3-24CAD335CA4A}" sibTransId="{56C616EF-545C-D74E-BB97-90076A863421}"/>
    <dgm:cxn modelId="{6C121ADE-A8D6-EE43-A9D0-A00B0EE7048D}" srcId="{D6E55461-A1ED-1549-B148-C16F35E977F6}" destId="{B3DF7A20-9B6A-4B4E-94A9-BEC16C6EC02C}" srcOrd="0" destOrd="0" parTransId="{5F58495F-BC89-884F-A9F4-BD95ADB806E3}" sibTransId="{06C4AF35-5376-C341-9C9A-6A5A21668AE6}"/>
    <dgm:cxn modelId="{A07FB3FB-6E28-494B-BD8B-D58F192F30B4}" type="presOf" srcId="{32AC1309-E4BD-A54C-890E-3C98188E51CC}" destId="{48FAAA8E-A08D-6146-8B57-457EADABE666}" srcOrd="0" destOrd="3" presId="urn:microsoft.com/office/officeart/2005/8/layout/arrow4"/>
    <dgm:cxn modelId="{CF3D2E1B-4F8E-754E-B3C4-534E14228DB4}" srcId="{74E11971-5984-FB4D-808C-C913769AB92D}" destId="{D6E55461-A1ED-1549-B148-C16F35E977F6}" srcOrd="0" destOrd="0" parTransId="{3594470A-1D33-E74F-9216-4EDA6336884E}" sibTransId="{E72AB9F9-649C-1644-A69B-40B54E82EF5D}"/>
    <dgm:cxn modelId="{0B7BE9B2-33E4-7241-B4F3-2357CC28AF33}" type="presOf" srcId="{BE48097F-1259-2C4F-8B8C-84BB7F048D7A}" destId="{8F451FD7-07C1-D24E-88AE-8EE98D36D6A8}" srcOrd="0" destOrd="2" presId="urn:microsoft.com/office/officeart/2005/8/layout/arrow4"/>
    <dgm:cxn modelId="{F7F69A2B-EE05-3B4D-BEFA-CA240F4474A0}" type="presOf" srcId="{A885C472-3C25-DE40-B000-A986FB62DE3E}" destId="{8F451FD7-07C1-D24E-88AE-8EE98D36D6A8}" srcOrd="0" destOrd="4" presId="urn:microsoft.com/office/officeart/2005/8/layout/arrow4"/>
    <dgm:cxn modelId="{F23669C9-D12E-9E4A-8F25-2923E9D4D868}" type="presOf" srcId="{97C0C7C4-120E-334E-AC61-7BE0E7017C6C}" destId="{8F451FD7-07C1-D24E-88AE-8EE98D36D6A8}" srcOrd="0" destOrd="0" presId="urn:microsoft.com/office/officeart/2005/8/layout/arrow4"/>
    <dgm:cxn modelId="{BA35C84E-EA29-F245-917C-9B38AEE43A47}" srcId="{97C0C7C4-120E-334E-AC61-7BE0E7017C6C}" destId="{6A65FA09-3785-C549-A972-52AFA8EC8FE5}" srcOrd="0" destOrd="0" parTransId="{705C5FAD-47F3-3B44-AD19-A145162B51A8}" sibTransId="{D854DF7A-194F-3847-9A9E-B8E00EBC41A3}"/>
    <dgm:cxn modelId="{26D2B170-75CC-D04F-B7BC-DA79F7B6D9FD}" type="presOf" srcId="{B3DF7A20-9B6A-4B4E-94A9-BEC16C6EC02C}" destId="{48FAAA8E-A08D-6146-8B57-457EADABE666}" srcOrd="0" destOrd="1" presId="urn:microsoft.com/office/officeart/2005/8/layout/arrow4"/>
    <dgm:cxn modelId="{26C06E0C-DB26-BA4A-AF8B-AB92C6DCD6C7}" srcId="{97C0C7C4-120E-334E-AC61-7BE0E7017C6C}" destId="{4DBA5133-7FD1-4442-B1AC-3D67519BC42F}" srcOrd="2" destOrd="0" parTransId="{C7849611-DDFD-9646-8EB7-B13A8F64AF0F}" sibTransId="{AC7A124A-1FF1-6740-B822-5D868575F65B}"/>
    <dgm:cxn modelId="{E9AEDBCE-733E-BC4D-B637-279E9D9CF5E3}" type="presParOf" srcId="{28CF0727-D620-3446-A0BB-234F3056F8D9}" destId="{BFE2DD38-065C-4B4B-9D04-50857136CFF3}" srcOrd="0" destOrd="0" presId="urn:microsoft.com/office/officeart/2005/8/layout/arrow4"/>
    <dgm:cxn modelId="{64C1A942-A6C7-2D44-B35E-AC02B6DBEB1C}" type="presParOf" srcId="{28CF0727-D620-3446-A0BB-234F3056F8D9}" destId="{48FAAA8E-A08D-6146-8B57-457EADABE666}" srcOrd="1" destOrd="0" presId="urn:microsoft.com/office/officeart/2005/8/layout/arrow4"/>
    <dgm:cxn modelId="{ADB1432F-539F-BE44-B5BE-41EF55838EF0}" type="presParOf" srcId="{28CF0727-D620-3446-A0BB-234F3056F8D9}" destId="{C528ED87-2622-5445-A524-3B42DFF6F4F9}" srcOrd="2" destOrd="0" presId="urn:microsoft.com/office/officeart/2005/8/layout/arrow4"/>
    <dgm:cxn modelId="{87A56ABD-AB7A-CC4E-86DA-173DB7964B09}" type="presParOf" srcId="{28CF0727-D620-3446-A0BB-234F3056F8D9}" destId="{8F451FD7-07C1-D24E-88AE-8EE98D36D6A8}"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D15ACF-09FA-FB4F-8F7D-E6FF59A36FF0}"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D6164EB-D7ED-6342-828C-72F9595B3158}">
      <dgm:prSet/>
      <dgm:spPr/>
      <dgm:t>
        <a:bodyPr/>
        <a:lstStyle/>
        <a:p>
          <a:pPr rtl="0"/>
          <a:r>
            <a:rPr lang="en-US" b="1" dirty="0" smtClean="0">
              <a:effectLst/>
            </a:rPr>
            <a:t>Needed a replacement for 3DES</a:t>
          </a:r>
          <a:endParaRPr lang="en-US" dirty="0">
            <a:effectLst/>
          </a:endParaRPr>
        </a:p>
      </dgm:t>
    </dgm:pt>
    <dgm:pt modelId="{59651BEE-D58E-054B-A1CF-9C3A0B207B8F}" type="parTrans" cxnId="{BC1C011A-618E-C347-A32B-EBD3F58913B1}">
      <dgm:prSet/>
      <dgm:spPr/>
      <dgm:t>
        <a:bodyPr/>
        <a:lstStyle/>
        <a:p>
          <a:endParaRPr lang="en-US"/>
        </a:p>
      </dgm:t>
    </dgm:pt>
    <dgm:pt modelId="{877112CD-AC6C-9A4A-B224-5D5E685ECFFB}" type="sibTrans" cxnId="{BC1C011A-618E-C347-A32B-EBD3F58913B1}">
      <dgm:prSet/>
      <dgm:spPr/>
      <dgm:t>
        <a:bodyPr/>
        <a:lstStyle/>
        <a:p>
          <a:endParaRPr lang="en-US"/>
        </a:p>
      </dgm:t>
    </dgm:pt>
    <dgm:pt modelId="{3CFCB383-DADE-654C-A5D8-12DAA7CEA391}">
      <dgm:prSet custT="1"/>
      <dgm:spPr>
        <a:solidFill>
          <a:srgbClr val="FF6600"/>
        </a:solidFill>
      </dgm:spPr>
      <dgm:t>
        <a:bodyPr/>
        <a:lstStyle/>
        <a:p>
          <a:pPr rtl="0"/>
          <a:r>
            <a:rPr lang="en-US" sz="1800" b="1" dirty="0" smtClean="0">
              <a:effectLst>
                <a:outerShdw blurRad="38100" dist="38100" dir="2700000" algn="tl">
                  <a:srgbClr val="000000">
                    <a:alpha val="43137"/>
                  </a:srgbClr>
                </a:outerShdw>
              </a:effectLst>
              <a:latin typeface="+mj-lt"/>
            </a:rPr>
            <a:t>3DES was not reasonable for long term use</a:t>
          </a:r>
        </a:p>
      </dgm:t>
    </dgm:pt>
    <dgm:pt modelId="{6C0B8728-05C2-6B48-A1CB-B166843082D8}" type="parTrans" cxnId="{97006530-F327-DC48-B7EE-192D8798DFD2}">
      <dgm:prSet/>
      <dgm:spPr/>
      <dgm:t>
        <a:bodyPr/>
        <a:lstStyle/>
        <a:p>
          <a:endParaRPr lang="en-US"/>
        </a:p>
      </dgm:t>
    </dgm:pt>
    <dgm:pt modelId="{B93E2734-B9A1-4F48-BBFA-BFD72BAC59F1}" type="sibTrans" cxnId="{97006530-F327-DC48-B7EE-192D8798DFD2}">
      <dgm:prSet/>
      <dgm:spPr/>
      <dgm:t>
        <a:bodyPr/>
        <a:lstStyle/>
        <a:p>
          <a:endParaRPr lang="en-US"/>
        </a:p>
      </dgm:t>
    </dgm:pt>
    <dgm:pt modelId="{904A5BE3-DB8A-7549-9CC2-310FAFE11132}">
      <dgm:prSet/>
      <dgm:spPr/>
      <dgm:t>
        <a:bodyPr/>
        <a:lstStyle/>
        <a:p>
          <a:pPr rtl="0"/>
          <a:r>
            <a:rPr lang="en-US" b="1" dirty="0" smtClean="0"/>
            <a:t>NIST called for proposals for a new AES in 1997</a:t>
          </a:r>
          <a:endParaRPr lang="en-US" dirty="0"/>
        </a:p>
      </dgm:t>
    </dgm:pt>
    <dgm:pt modelId="{82CC6848-EC8B-7944-B3CD-A6B597BBBF07}" type="parTrans" cxnId="{E1F81116-6D3C-E14B-8A31-FD2D2E97CF65}">
      <dgm:prSet/>
      <dgm:spPr/>
      <dgm:t>
        <a:bodyPr/>
        <a:lstStyle/>
        <a:p>
          <a:endParaRPr lang="en-US"/>
        </a:p>
      </dgm:t>
    </dgm:pt>
    <dgm:pt modelId="{411CDA91-8665-B646-B445-BE6BBB2B0C99}" type="sibTrans" cxnId="{E1F81116-6D3C-E14B-8A31-FD2D2E97CF65}">
      <dgm:prSet/>
      <dgm:spPr/>
      <dgm:t>
        <a:bodyPr/>
        <a:lstStyle/>
        <a:p>
          <a:endParaRPr lang="en-US"/>
        </a:p>
      </dgm:t>
    </dgm:pt>
    <dgm:pt modelId="{6968C39E-8CBE-6F4B-A267-2F71EF660F35}">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Should have a security strength equal to or better than 3DES</a:t>
          </a:r>
          <a:endParaRPr lang="en-US" dirty="0">
            <a:effectLst>
              <a:outerShdw blurRad="38100" dist="38100" dir="2700000" algn="tl">
                <a:srgbClr val="000000">
                  <a:alpha val="43137"/>
                </a:srgbClr>
              </a:outerShdw>
            </a:effectLst>
            <a:latin typeface="+mj-lt"/>
          </a:endParaRPr>
        </a:p>
      </dgm:t>
    </dgm:pt>
    <dgm:pt modelId="{2022CBCC-3913-4348-9C1E-6A46DAC4BA56}" type="parTrans" cxnId="{B60F23C5-99FD-CB40-91DC-8AC25715A6F7}">
      <dgm:prSet/>
      <dgm:spPr/>
      <dgm:t>
        <a:bodyPr/>
        <a:lstStyle/>
        <a:p>
          <a:endParaRPr lang="en-US"/>
        </a:p>
      </dgm:t>
    </dgm:pt>
    <dgm:pt modelId="{E2799859-51C8-EA4D-BF1A-E78D234B0EDC}" type="sibTrans" cxnId="{B60F23C5-99FD-CB40-91DC-8AC25715A6F7}">
      <dgm:prSet/>
      <dgm:spPr/>
      <dgm:t>
        <a:bodyPr/>
        <a:lstStyle/>
        <a:p>
          <a:endParaRPr lang="en-US"/>
        </a:p>
      </dgm:t>
    </dgm:pt>
    <dgm:pt modelId="{301CF320-3673-1043-8B5A-4A07132E739F}">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Significantly improved efficiency</a:t>
          </a:r>
          <a:endParaRPr lang="en-US" dirty="0">
            <a:effectLst>
              <a:outerShdw blurRad="38100" dist="38100" dir="2700000" algn="tl">
                <a:srgbClr val="000000">
                  <a:alpha val="43137"/>
                </a:srgbClr>
              </a:outerShdw>
            </a:effectLst>
            <a:latin typeface="+mj-lt"/>
          </a:endParaRPr>
        </a:p>
      </dgm:t>
    </dgm:pt>
    <dgm:pt modelId="{8FB46D5B-7254-8641-848B-84FC128255EB}" type="parTrans" cxnId="{15D13E5B-4622-5045-A488-5672A9515203}">
      <dgm:prSet/>
      <dgm:spPr/>
      <dgm:t>
        <a:bodyPr/>
        <a:lstStyle/>
        <a:p>
          <a:endParaRPr lang="en-US"/>
        </a:p>
      </dgm:t>
    </dgm:pt>
    <dgm:pt modelId="{C35250FA-0517-F74E-B9EE-13A6F0FFF731}" type="sibTrans" cxnId="{15D13E5B-4622-5045-A488-5672A9515203}">
      <dgm:prSet/>
      <dgm:spPr/>
      <dgm:t>
        <a:bodyPr/>
        <a:lstStyle/>
        <a:p>
          <a:endParaRPr lang="en-US"/>
        </a:p>
      </dgm:t>
    </dgm:pt>
    <dgm:pt modelId="{5BD4138D-52F5-5F4E-B016-4F3881361F0F}">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Symmetric block cipher</a:t>
          </a:r>
          <a:endParaRPr lang="en-US" dirty="0">
            <a:effectLst>
              <a:outerShdw blurRad="38100" dist="38100" dir="2700000" algn="tl">
                <a:srgbClr val="000000">
                  <a:alpha val="43137"/>
                </a:srgbClr>
              </a:outerShdw>
            </a:effectLst>
            <a:latin typeface="+mj-lt"/>
          </a:endParaRPr>
        </a:p>
      </dgm:t>
    </dgm:pt>
    <dgm:pt modelId="{29BECC1D-8FA0-534D-B146-390353AF5F2F}" type="parTrans" cxnId="{9FF1BE36-6455-5245-A347-3045CD675675}">
      <dgm:prSet/>
      <dgm:spPr/>
      <dgm:t>
        <a:bodyPr/>
        <a:lstStyle/>
        <a:p>
          <a:endParaRPr lang="en-US"/>
        </a:p>
      </dgm:t>
    </dgm:pt>
    <dgm:pt modelId="{AA7A2892-810E-2C43-B347-40EA915C4947}" type="sibTrans" cxnId="{9FF1BE36-6455-5245-A347-3045CD675675}">
      <dgm:prSet/>
      <dgm:spPr/>
      <dgm:t>
        <a:bodyPr/>
        <a:lstStyle/>
        <a:p>
          <a:endParaRPr lang="en-US"/>
        </a:p>
      </dgm:t>
    </dgm:pt>
    <dgm:pt modelId="{22CAFFD2-A545-8943-A373-6548DFFDE1AF}">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128 bit data and 128/192/256 bit keys</a:t>
          </a:r>
          <a:endParaRPr lang="en-US" b="1" dirty="0">
            <a:effectLst>
              <a:outerShdw blurRad="38100" dist="38100" dir="2700000" algn="tl">
                <a:srgbClr val="000000">
                  <a:alpha val="43137"/>
                </a:srgbClr>
              </a:outerShdw>
            </a:effectLst>
            <a:latin typeface="+mj-lt"/>
          </a:endParaRPr>
        </a:p>
      </dgm:t>
    </dgm:pt>
    <dgm:pt modelId="{E6C3AB4A-5995-8248-B3E1-61E10E460B61}" type="parTrans" cxnId="{4D54641C-054A-DD4E-A899-E478C463F6B7}">
      <dgm:prSet/>
      <dgm:spPr/>
      <dgm:t>
        <a:bodyPr/>
        <a:lstStyle/>
        <a:p>
          <a:endParaRPr lang="en-US"/>
        </a:p>
      </dgm:t>
    </dgm:pt>
    <dgm:pt modelId="{94B4FD3F-80C2-244D-92A9-E97C66F5D555}" type="sibTrans" cxnId="{4D54641C-054A-DD4E-A899-E478C463F6B7}">
      <dgm:prSet/>
      <dgm:spPr/>
      <dgm:t>
        <a:bodyPr/>
        <a:lstStyle/>
        <a:p>
          <a:endParaRPr lang="en-US"/>
        </a:p>
      </dgm:t>
    </dgm:pt>
    <dgm:pt modelId="{91E4542F-E5C1-0649-8E70-B71D796B7A2B}">
      <dgm:prSet/>
      <dgm:spPr/>
      <dgm:t>
        <a:bodyPr/>
        <a:lstStyle/>
        <a:p>
          <a:pPr rtl="0"/>
          <a:r>
            <a:rPr lang="en-US" b="1" dirty="0" smtClean="0"/>
            <a:t>Selected </a:t>
          </a:r>
          <a:r>
            <a:rPr lang="en-US" b="1" dirty="0" err="1" smtClean="0"/>
            <a:t>Rijndael</a:t>
          </a:r>
          <a:r>
            <a:rPr lang="en-US" b="1" dirty="0" smtClean="0"/>
            <a:t> in November 2001</a:t>
          </a:r>
          <a:endParaRPr lang="en-US" dirty="0"/>
        </a:p>
      </dgm:t>
    </dgm:pt>
    <dgm:pt modelId="{2A101C32-2EC1-EF4E-90E9-54677E10D7F9}" type="parTrans" cxnId="{806289DC-6E9A-4441-8974-F8743D4D762B}">
      <dgm:prSet/>
      <dgm:spPr/>
      <dgm:t>
        <a:bodyPr/>
        <a:lstStyle/>
        <a:p>
          <a:endParaRPr lang="en-US"/>
        </a:p>
      </dgm:t>
    </dgm:pt>
    <dgm:pt modelId="{15E68A15-86DA-004D-9DCE-0AEAFA603E3F}" type="sibTrans" cxnId="{806289DC-6E9A-4441-8974-F8743D4D762B}">
      <dgm:prSet/>
      <dgm:spPr/>
      <dgm:t>
        <a:bodyPr/>
        <a:lstStyle/>
        <a:p>
          <a:endParaRPr lang="en-US"/>
        </a:p>
      </dgm:t>
    </dgm:pt>
    <dgm:pt modelId="{C172F93B-4668-3A49-9D3B-F2BF139B21BD}">
      <dgm:prSet custT="1"/>
      <dgm:spPr>
        <a:solidFill>
          <a:srgbClr val="FF6600"/>
        </a:solidFill>
      </dgm:spPr>
      <dgm:t>
        <a:bodyPr/>
        <a:lstStyle/>
        <a:p>
          <a:pPr rtl="0"/>
          <a:r>
            <a:rPr lang="en-US" sz="1800" b="1" dirty="0" smtClean="0">
              <a:effectLst>
                <a:outerShdw blurRad="38100" dist="38100" dir="2700000" algn="tl">
                  <a:srgbClr val="000000">
                    <a:alpha val="43137"/>
                  </a:srgbClr>
                </a:outerShdw>
              </a:effectLst>
              <a:latin typeface="+mj-lt"/>
            </a:rPr>
            <a:t>Published as </a:t>
          </a:r>
        </a:p>
        <a:p>
          <a:pPr rtl="0"/>
          <a:r>
            <a:rPr lang="en-US" sz="1800" b="1" dirty="0" smtClean="0">
              <a:effectLst>
                <a:outerShdw blurRad="38100" dist="38100" dir="2700000" algn="tl">
                  <a:srgbClr val="000000">
                    <a:alpha val="43137"/>
                  </a:srgbClr>
                </a:outerShdw>
              </a:effectLst>
              <a:latin typeface="+mj-lt"/>
            </a:rPr>
            <a:t>FIPS 197</a:t>
          </a:r>
        </a:p>
      </dgm:t>
    </dgm:pt>
    <dgm:pt modelId="{B85748EB-A820-C341-9DD2-8CC9B25E11E6}" type="parTrans" cxnId="{4716227B-8C11-DD4F-9837-7D4CAAA07FD3}">
      <dgm:prSet/>
      <dgm:spPr/>
      <dgm:t>
        <a:bodyPr/>
        <a:lstStyle/>
        <a:p>
          <a:endParaRPr lang="en-US"/>
        </a:p>
      </dgm:t>
    </dgm:pt>
    <dgm:pt modelId="{F8409F2A-4A81-EF4F-8F1D-1274D53A6653}" type="sibTrans" cxnId="{4716227B-8C11-DD4F-9837-7D4CAAA07FD3}">
      <dgm:prSet/>
      <dgm:spPr/>
      <dgm:t>
        <a:bodyPr/>
        <a:lstStyle/>
        <a:p>
          <a:endParaRPr lang="en-US"/>
        </a:p>
      </dgm:t>
    </dgm:pt>
    <dgm:pt modelId="{6CD21563-8118-D247-A96E-8F9704B9B448}" type="pres">
      <dgm:prSet presAssocID="{94D15ACF-09FA-FB4F-8F7D-E6FF59A36FF0}" presName="theList" presStyleCnt="0">
        <dgm:presLayoutVars>
          <dgm:dir/>
          <dgm:animLvl val="lvl"/>
          <dgm:resizeHandles val="exact"/>
        </dgm:presLayoutVars>
      </dgm:prSet>
      <dgm:spPr/>
      <dgm:t>
        <a:bodyPr/>
        <a:lstStyle/>
        <a:p>
          <a:endParaRPr lang="en-US"/>
        </a:p>
      </dgm:t>
    </dgm:pt>
    <dgm:pt modelId="{01D54488-2DA7-924E-9F9E-8AADB3605EDE}" type="pres">
      <dgm:prSet presAssocID="{9D6164EB-D7ED-6342-828C-72F9595B3158}" presName="compNode" presStyleCnt="0"/>
      <dgm:spPr/>
    </dgm:pt>
    <dgm:pt modelId="{781D7F12-172F-E746-B25A-8095484E1922}" type="pres">
      <dgm:prSet presAssocID="{9D6164EB-D7ED-6342-828C-72F9595B3158}" presName="aNode" presStyleLbl="bgShp" presStyleIdx="0" presStyleCnt="3"/>
      <dgm:spPr/>
      <dgm:t>
        <a:bodyPr/>
        <a:lstStyle/>
        <a:p>
          <a:endParaRPr lang="en-US"/>
        </a:p>
      </dgm:t>
    </dgm:pt>
    <dgm:pt modelId="{A3171A3C-0FA2-2543-A906-3C1DB000AC32}" type="pres">
      <dgm:prSet presAssocID="{9D6164EB-D7ED-6342-828C-72F9595B3158}" presName="textNode" presStyleLbl="bgShp" presStyleIdx="0" presStyleCnt="3"/>
      <dgm:spPr/>
      <dgm:t>
        <a:bodyPr/>
        <a:lstStyle/>
        <a:p>
          <a:endParaRPr lang="en-US"/>
        </a:p>
      </dgm:t>
    </dgm:pt>
    <dgm:pt modelId="{C6EC61DE-CBAE-B84D-97AE-F89BCE11BAEA}" type="pres">
      <dgm:prSet presAssocID="{9D6164EB-D7ED-6342-828C-72F9595B3158}" presName="compChildNode" presStyleCnt="0"/>
      <dgm:spPr/>
    </dgm:pt>
    <dgm:pt modelId="{943C00A8-9744-C64A-8078-47EB4A14E430}" type="pres">
      <dgm:prSet presAssocID="{9D6164EB-D7ED-6342-828C-72F9595B3158}" presName="theInnerList" presStyleCnt="0"/>
      <dgm:spPr/>
    </dgm:pt>
    <dgm:pt modelId="{8BCCC83A-2845-2C41-8726-C6420FB0B836}" type="pres">
      <dgm:prSet presAssocID="{3CFCB383-DADE-654C-A5D8-12DAA7CEA391}" presName="childNode" presStyleLbl="node1" presStyleIdx="0" presStyleCnt="6">
        <dgm:presLayoutVars>
          <dgm:bulletEnabled val="1"/>
        </dgm:presLayoutVars>
      </dgm:prSet>
      <dgm:spPr/>
      <dgm:t>
        <a:bodyPr/>
        <a:lstStyle/>
        <a:p>
          <a:endParaRPr lang="en-US"/>
        </a:p>
      </dgm:t>
    </dgm:pt>
    <dgm:pt modelId="{67C510D9-B12E-DF47-8115-6FE2852B4C1F}" type="pres">
      <dgm:prSet presAssocID="{9D6164EB-D7ED-6342-828C-72F9595B3158}" presName="aSpace" presStyleCnt="0"/>
      <dgm:spPr/>
    </dgm:pt>
    <dgm:pt modelId="{4BDE371D-9DCC-7445-91E2-A830722308F5}" type="pres">
      <dgm:prSet presAssocID="{904A5BE3-DB8A-7549-9CC2-310FAFE11132}" presName="compNode" presStyleCnt="0"/>
      <dgm:spPr/>
    </dgm:pt>
    <dgm:pt modelId="{3D24085E-7D27-8342-B893-64784A838C69}" type="pres">
      <dgm:prSet presAssocID="{904A5BE3-DB8A-7549-9CC2-310FAFE11132}" presName="aNode" presStyleLbl="bgShp" presStyleIdx="1" presStyleCnt="3"/>
      <dgm:spPr/>
      <dgm:t>
        <a:bodyPr/>
        <a:lstStyle/>
        <a:p>
          <a:endParaRPr lang="en-US"/>
        </a:p>
      </dgm:t>
    </dgm:pt>
    <dgm:pt modelId="{745A601F-24AF-6E4F-93E4-0D8D8FD379EE}" type="pres">
      <dgm:prSet presAssocID="{904A5BE3-DB8A-7549-9CC2-310FAFE11132}" presName="textNode" presStyleLbl="bgShp" presStyleIdx="1" presStyleCnt="3"/>
      <dgm:spPr/>
      <dgm:t>
        <a:bodyPr/>
        <a:lstStyle/>
        <a:p>
          <a:endParaRPr lang="en-US"/>
        </a:p>
      </dgm:t>
    </dgm:pt>
    <dgm:pt modelId="{C716BE32-1BEB-2B49-A78D-07A7A1A28029}" type="pres">
      <dgm:prSet presAssocID="{904A5BE3-DB8A-7549-9CC2-310FAFE11132}" presName="compChildNode" presStyleCnt="0"/>
      <dgm:spPr/>
    </dgm:pt>
    <dgm:pt modelId="{328C5B30-C641-074C-AA92-73CE3C30529B}" type="pres">
      <dgm:prSet presAssocID="{904A5BE3-DB8A-7549-9CC2-310FAFE11132}" presName="theInnerList" presStyleCnt="0"/>
      <dgm:spPr/>
    </dgm:pt>
    <dgm:pt modelId="{2F7DD57D-E033-D345-BE20-DA5ED5C15AE0}" type="pres">
      <dgm:prSet presAssocID="{6968C39E-8CBE-6F4B-A267-2F71EF660F35}" presName="childNode" presStyleLbl="node1" presStyleIdx="1" presStyleCnt="6">
        <dgm:presLayoutVars>
          <dgm:bulletEnabled val="1"/>
        </dgm:presLayoutVars>
      </dgm:prSet>
      <dgm:spPr/>
      <dgm:t>
        <a:bodyPr/>
        <a:lstStyle/>
        <a:p>
          <a:endParaRPr lang="en-US"/>
        </a:p>
      </dgm:t>
    </dgm:pt>
    <dgm:pt modelId="{F0C87B6A-36EA-8548-8F48-388594E74FE3}" type="pres">
      <dgm:prSet presAssocID="{6968C39E-8CBE-6F4B-A267-2F71EF660F35}" presName="aSpace2" presStyleCnt="0"/>
      <dgm:spPr/>
    </dgm:pt>
    <dgm:pt modelId="{32502699-8027-A547-B5B5-7795C0A9D368}" type="pres">
      <dgm:prSet presAssocID="{301CF320-3673-1043-8B5A-4A07132E739F}" presName="childNode" presStyleLbl="node1" presStyleIdx="2" presStyleCnt="6">
        <dgm:presLayoutVars>
          <dgm:bulletEnabled val="1"/>
        </dgm:presLayoutVars>
      </dgm:prSet>
      <dgm:spPr/>
      <dgm:t>
        <a:bodyPr/>
        <a:lstStyle/>
        <a:p>
          <a:endParaRPr lang="en-US"/>
        </a:p>
      </dgm:t>
    </dgm:pt>
    <dgm:pt modelId="{69DEFAD0-1634-404A-8000-D73D3C9A027F}" type="pres">
      <dgm:prSet presAssocID="{301CF320-3673-1043-8B5A-4A07132E739F}" presName="aSpace2" presStyleCnt="0"/>
      <dgm:spPr/>
    </dgm:pt>
    <dgm:pt modelId="{0F5088D2-59EA-5548-80E2-3309C25C7018}" type="pres">
      <dgm:prSet presAssocID="{5BD4138D-52F5-5F4E-B016-4F3881361F0F}" presName="childNode" presStyleLbl="node1" presStyleIdx="3" presStyleCnt="6">
        <dgm:presLayoutVars>
          <dgm:bulletEnabled val="1"/>
        </dgm:presLayoutVars>
      </dgm:prSet>
      <dgm:spPr/>
      <dgm:t>
        <a:bodyPr/>
        <a:lstStyle/>
        <a:p>
          <a:endParaRPr lang="en-US"/>
        </a:p>
      </dgm:t>
    </dgm:pt>
    <dgm:pt modelId="{E68A2220-D36D-9E45-9DBA-15CFB247CCCD}" type="pres">
      <dgm:prSet presAssocID="{5BD4138D-52F5-5F4E-B016-4F3881361F0F}" presName="aSpace2" presStyleCnt="0"/>
      <dgm:spPr/>
    </dgm:pt>
    <dgm:pt modelId="{A9F685CA-EF48-034D-871D-D72673837C72}" type="pres">
      <dgm:prSet presAssocID="{22CAFFD2-A545-8943-A373-6548DFFDE1AF}" presName="childNode" presStyleLbl="node1" presStyleIdx="4" presStyleCnt="6">
        <dgm:presLayoutVars>
          <dgm:bulletEnabled val="1"/>
        </dgm:presLayoutVars>
      </dgm:prSet>
      <dgm:spPr/>
      <dgm:t>
        <a:bodyPr/>
        <a:lstStyle/>
        <a:p>
          <a:endParaRPr lang="en-US"/>
        </a:p>
      </dgm:t>
    </dgm:pt>
    <dgm:pt modelId="{37E9F736-71FA-9A44-9A4F-17FADA9AE3B3}" type="pres">
      <dgm:prSet presAssocID="{904A5BE3-DB8A-7549-9CC2-310FAFE11132}" presName="aSpace" presStyleCnt="0"/>
      <dgm:spPr/>
    </dgm:pt>
    <dgm:pt modelId="{53C796F7-8B20-4744-A32E-380E3199EB4C}" type="pres">
      <dgm:prSet presAssocID="{91E4542F-E5C1-0649-8E70-B71D796B7A2B}" presName="compNode" presStyleCnt="0"/>
      <dgm:spPr/>
    </dgm:pt>
    <dgm:pt modelId="{18147555-F082-0E40-924F-5E712089BBAA}" type="pres">
      <dgm:prSet presAssocID="{91E4542F-E5C1-0649-8E70-B71D796B7A2B}" presName="aNode" presStyleLbl="bgShp" presStyleIdx="2" presStyleCnt="3"/>
      <dgm:spPr/>
      <dgm:t>
        <a:bodyPr/>
        <a:lstStyle/>
        <a:p>
          <a:endParaRPr lang="en-US"/>
        </a:p>
      </dgm:t>
    </dgm:pt>
    <dgm:pt modelId="{F146A149-58B7-B849-867F-36C53A648485}" type="pres">
      <dgm:prSet presAssocID="{91E4542F-E5C1-0649-8E70-B71D796B7A2B}" presName="textNode" presStyleLbl="bgShp" presStyleIdx="2" presStyleCnt="3"/>
      <dgm:spPr/>
      <dgm:t>
        <a:bodyPr/>
        <a:lstStyle/>
        <a:p>
          <a:endParaRPr lang="en-US"/>
        </a:p>
      </dgm:t>
    </dgm:pt>
    <dgm:pt modelId="{10146D15-6CFE-C64B-906C-7ABFD4A7265E}" type="pres">
      <dgm:prSet presAssocID="{91E4542F-E5C1-0649-8E70-B71D796B7A2B}" presName="compChildNode" presStyleCnt="0"/>
      <dgm:spPr/>
    </dgm:pt>
    <dgm:pt modelId="{444E1DB8-8EE0-3847-85BB-37E66A69944F}" type="pres">
      <dgm:prSet presAssocID="{91E4542F-E5C1-0649-8E70-B71D796B7A2B}" presName="theInnerList" presStyleCnt="0"/>
      <dgm:spPr/>
    </dgm:pt>
    <dgm:pt modelId="{576361A2-9C21-E94B-A1A3-52D5EC9C8EEE}" type="pres">
      <dgm:prSet presAssocID="{C172F93B-4668-3A49-9D3B-F2BF139B21BD}" presName="childNode" presStyleLbl="node1" presStyleIdx="5" presStyleCnt="6">
        <dgm:presLayoutVars>
          <dgm:bulletEnabled val="1"/>
        </dgm:presLayoutVars>
      </dgm:prSet>
      <dgm:spPr/>
      <dgm:t>
        <a:bodyPr/>
        <a:lstStyle/>
        <a:p>
          <a:endParaRPr lang="en-US"/>
        </a:p>
      </dgm:t>
    </dgm:pt>
  </dgm:ptLst>
  <dgm:cxnLst>
    <dgm:cxn modelId="{E83AA030-C1F5-B449-AF38-F373D8046949}" type="presOf" srcId="{C172F93B-4668-3A49-9D3B-F2BF139B21BD}" destId="{576361A2-9C21-E94B-A1A3-52D5EC9C8EEE}" srcOrd="0" destOrd="0" presId="urn:microsoft.com/office/officeart/2005/8/layout/lProcess2"/>
    <dgm:cxn modelId="{E98738F1-530E-1245-B2B0-495038409200}" type="presOf" srcId="{3CFCB383-DADE-654C-A5D8-12DAA7CEA391}" destId="{8BCCC83A-2845-2C41-8726-C6420FB0B836}" srcOrd="0" destOrd="0" presId="urn:microsoft.com/office/officeart/2005/8/layout/lProcess2"/>
    <dgm:cxn modelId="{97006530-F327-DC48-B7EE-192D8798DFD2}" srcId="{9D6164EB-D7ED-6342-828C-72F9595B3158}" destId="{3CFCB383-DADE-654C-A5D8-12DAA7CEA391}" srcOrd="0" destOrd="0" parTransId="{6C0B8728-05C2-6B48-A1CB-B166843082D8}" sibTransId="{B93E2734-B9A1-4F48-BBFA-BFD72BAC59F1}"/>
    <dgm:cxn modelId="{8940A0C4-A828-D94A-8F0D-53A7C9A2FD57}" type="presOf" srcId="{6968C39E-8CBE-6F4B-A267-2F71EF660F35}" destId="{2F7DD57D-E033-D345-BE20-DA5ED5C15AE0}" srcOrd="0" destOrd="0" presId="urn:microsoft.com/office/officeart/2005/8/layout/lProcess2"/>
    <dgm:cxn modelId="{BC1C011A-618E-C347-A32B-EBD3F58913B1}" srcId="{94D15ACF-09FA-FB4F-8F7D-E6FF59A36FF0}" destId="{9D6164EB-D7ED-6342-828C-72F9595B3158}" srcOrd="0" destOrd="0" parTransId="{59651BEE-D58E-054B-A1CF-9C3A0B207B8F}" sibTransId="{877112CD-AC6C-9A4A-B224-5D5E685ECFFB}"/>
    <dgm:cxn modelId="{B60F23C5-99FD-CB40-91DC-8AC25715A6F7}" srcId="{904A5BE3-DB8A-7549-9CC2-310FAFE11132}" destId="{6968C39E-8CBE-6F4B-A267-2F71EF660F35}" srcOrd="0" destOrd="0" parTransId="{2022CBCC-3913-4348-9C1E-6A46DAC4BA56}" sibTransId="{E2799859-51C8-EA4D-BF1A-E78D234B0EDC}"/>
    <dgm:cxn modelId="{997E3CAF-E409-5D42-946D-D8BE89902DF4}" type="presOf" srcId="{5BD4138D-52F5-5F4E-B016-4F3881361F0F}" destId="{0F5088D2-59EA-5548-80E2-3309C25C7018}" srcOrd="0" destOrd="0" presId="urn:microsoft.com/office/officeart/2005/8/layout/lProcess2"/>
    <dgm:cxn modelId="{5331FBD9-3869-2649-8D85-F6B6DF229569}" type="presOf" srcId="{301CF320-3673-1043-8B5A-4A07132E739F}" destId="{32502699-8027-A547-B5B5-7795C0A9D368}" srcOrd="0" destOrd="0" presId="urn:microsoft.com/office/officeart/2005/8/layout/lProcess2"/>
    <dgm:cxn modelId="{15D13E5B-4622-5045-A488-5672A9515203}" srcId="{904A5BE3-DB8A-7549-9CC2-310FAFE11132}" destId="{301CF320-3673-1043-8B5A-4A07132E739F}" srcOrd="1" destOrd="0" parTransId="{8FB46D5B-7254-8641-848B-84FC128255EB}" sibTransId="{C35250FA-0517-F74E-B9EE-13A6F0FFF731}"/>
    <dgm:cxn modelId="{9FF1BE36-6455-5245-A347-3045CD675675}" srcId="{904A5BE3-DB8A-7549-9CC2-310FAFE11132}" destId="{5BD4138D-52F5-5F4E-B016-4F3881361F0F}" srcOrd="2" destOrd="0" parTransId="{29BECC1D-8FA0-534D-B146-390353AF5F2F}" sibTransId="{AA7A2892-810E-2C43-B347-40EA915C4947}"/>
    <dgm:cxn modelId="{4D54641C-054A-DD4E-A899-E478C463F6B7}" srcId="{904A5BE3-DB8A-7549-9CC2-310FAFE11132}" destId="{22CAFFD2-A545-8943-A373-6548DFFDE1AF}" srcOrd="3" destOrd="0" parTransId="{E6C3AB4A-5995-8248-B3E1-61E10E460B61}" sibTransId="{94B4FD3F-80C2-244D-92A9-E97C66F5D555}"/>
    <dgm:cxn modelId="{79E65FAE-C740-F74D-9B8C-94DE83B9FCD4}" type="presOf" srcId="{91E4542F-E5C1-0649-8E70-B71D796B7A2B}" destId="{F146A149-58B7-B849-867F-36C53A648485}" srcOrd="1" destOrd="0" presId="urn:microsoft.com/office/officeart/2005/8/layout/lProcess2"/>
    <dgm:cxn modelId="{C49C9184-12A5-0C43-A7BF-89E8940431B8}" type="presOf" srcId="{9D6164EB-D7ED-6342-828C-72F9595B3158}" destId="{781D7F12-172F-E746-B25A-8095484E1922}" srcOrd="0" destOrd="0" presId="urn:microsoft.com/office/officeart/2005/8/layout/lProcess2"/>
    <dgm:cxn modelId="{4716227B-8C11-DD4F-9837-7D4CAAA07FD3}" srcId="{91E4542F-E5C1-0649-8E70-B71D796B7A2B}" destId="{C172F93B-4668-3A49-9D3B-F2BF139B21BD}" srcOrd="0" destOrd="0" parTransId="{B85748EB-A820-C341-9DD2-8CC9B25E11E6}" sibTransId="{F8409F2A-4A81-EF4F-8F1D-1274D53A6653}"/>
    <dgm:cxn modelId="{3E89F363-4A09-0944-8389-DC8CE8E13B42}" type="presOf" srcId="{904A5BE3-DB8A-7549-9CC2-310FAFE11132}" destId="{745A601F-24AF-6E4F-93E4-0D8D8FD379EE}" srcOrd="1" destOrd="0" presId="urn:microsoft.com/office/officeart/2005/8/layout/lProcess2"/>
    <dgm:cxn modelId="{B328573C-C93D-4740-A8EF-47F1C3E7A7FF}" type="presOf" srcId="{91E4542F-E5C1-0649-8E70-B71D796B7A2B}" destId="{18147555-F082-0E40-924F-5E712089BBAA}" srcOrd="0" destOrd="0" presId="urn:microsoft.com/office/officeart/2005/8/layout/lProcess2"/>
    <dgm:cxn modelId="{E1F81116-6D3C-E14B-8A31-FD2D2E97CF65}" srcId="{94D15ACF-09FA-FB4F-8F7D-E6FF59A36FF0}" destId="{904A5BE3-DB8A-7549-9CC2-310FAFE11132}" srcOrd="1" destOrd="0" parTransId="{82CC6848-EC8B-7944-B3CD-A6B597BBBF07}" sibTransId="{411CDA91-8665-B646-B445-BE6BBB2B0C99}"/>
    <dgm:cxn modelId="{BF8A4615-D412-F449-9246-13C0399FC50C}" type="presOf" srcId="{22CAFFD2-A545-8943-A373-6548DFFDE1AF}" destId="{A9F685CA-EF48-034D-871D-D72673837C72}" srcOrd="0" destOrd="0" presId="urn:microsoft.com/office/officeart/2005/8/layout/lProcess2"/>
    <dgm:cxn modelId="{806289DC-6E9A-4441-8974-F8743D4D762B}" srcId="{94D15ACF-09FA-FB4F-8F7D-E6FF59A36FF0}" destId="{91E4542F-E5C1-0649-8E70-B71D796B7A2B}" srcOrd="2" destOrd="0" parTransId="{2A101C32-2EC1-EF4E-90E9-54677E10D7F9}" sibTransId="{15E68A15-86DA-004D-9DCE-0AEAFA603E3F}"/>
    <dgm:cxn modelId="{52DB8D8B-9E19-0C4E-94BD-61EA99D0CB91}" type="presOf" srcId="{904A5BE3-DB8A-7549-9CC2-310FAFE11132}" destId="{3D24085E-7D27-8342-B893-64784A838C69}" srcOrd="0" destOrd="0" presId="urn:microsoft.com/office/officeart/2005/8/layout/lProcess2"/>
    <dgm:cxn modelId="{CF558F8C-B2CE-394C-BA09-2E0F77B1D01F}" type="presOf" srcId="{9D6164EB-D7ED-6342-828C-72F9595B3158}" destId="{A3171A3C-0FA2-2543-A906-3C1DB000AC32}" srcOrd="1" destOrd="0" presId="urn:microsoft.com/office/officeart/2005/8/layout/lProcess2"/>
    <dgm:cxn modelId="{90D1CF34-5209-BC4C-881B-779559F6F3A2}" type="presOf" srcId="{94D15ACF-09FA-FB4F-8F7D-E6FF59A36FF0}" destId="{6CD21563-8118-D247-A96E-8F9704B9B448}" srcOrd="0" destOrd="0" presId="urn:microsoft.com/office/officeart/2005/8/layout/lProcess2"/>
    <dgm:cxn modelId="{CDF71098-A306-9E47-AEE1-F5F6FCB5BBEA}" type="presParOf" srcId="{6CD21563-8118-D247-A96E-8F9704B9B448}" destId="{01D54488-2DA7-924E-9F9E-8AADB3605EDE}" srcOrd="0" destOrd="0" presId="urn:microsoft.com/office/officeart/2005/8/layout/lProcess2"/>
    <dgm:cxn modelId="{941E257C-8A30-2645-BBCE-FA2C14506E6C}" type="presParOf" srcId="{01D54488-2DA7-924E-9F9E-8AADB3605EDE}" destId="{781D7F12-172F-E746-B25A-8095484E1922}" srcOrd="0" destOrd="0" presId="urn:microsoft.com/office/officeart/2005/8/layout/lProcess2"/>
    <dgm:cxn modelId="{09134FAD-42E9-C047-BF85-3E49FB67903E}" type="presParOf" srcId="{01D54488-2DA7-924E-9F9E-8AADB3605EDE}" destId="{A3171A3C-0FA2-2543-A906-3C1DB000AC32}" srcOrd="1" destOrd="0" presId="urn:microsoft.com/office/officeart/2005/8/layout/lProcess2"/>
    <dgm:cxn modelId="{5C9F83B7-B40B-524F-ABE6-E52761EA9A34}" type="presParOf" srcId="{01D54488-2DA7-924E-9F9E-8AADB3605EDE}" destId="{C6EC61DE-CBAE-B84D-97AE-F89BCE11BAEA}" srcOrd="2" destOrd="0" presId="urn:microsoft.com/office/officeart/2005/8/layout/lProcess2"/>
    <dgm:cxn modelId="{47BF180E-E9C8-5541-8799-B83A1891AAEF}" type="presParOf" srcId="{C6EC61DE-CBAE-B84D-97AE-F89BCE11BAEA}" destId="{943C00A8-9744-C64A-8078-47EB4A14E430}" srcOrd="0" destOrd="0" presId="urn:microsoft.com/office/officeart/2005/8/layout/lProcess2"/>
    <dgm:cxn modelId="{3AB5AA81-7194-6B43-8927-BF0591484A13}" type="presParOf" srcId="{943C00A8-9744-C64A-8078-47EB4A14E430}" destId="{8BCCC83A-2845-2C41-8726-C6420FB0B836}" srcOrd="0" destOrd="0" presId="urn:microsoft.com/office/officeart/2005/8/layout/lProcess2"/>
    <dgm:cxn modelId="{42E73263-660E-1743-99FF-DF98477B8006}" type="presParOf" srcId="{6CD21563-8118-D247-A96E-8F9704B9B448}" destId="{67C510D9-B12E-DF47-8115-6FE2852B4C1F}" srcOrd="1" destOrd="0" presId="urn:microsoft.com/office/officeart/2005/8/layout/lProcess2"/>
    <dgm:cxn modelId="{3E51949D-C874-8042-9876-30B3EA1ADDEE}" type="presParOf" srcId="{6CD21563-8118-D247-A96E-8F9704B9B448}" destId="{4BDE371D-9DCC-7445-91E2-A830722308F5}" srcOrd="2" destOrd="0" presId="urn:microsoft.com/office/officeart/2005/8/layout/lProcess2"/>
    <dgm:cxn modelId="{1F6CBAFF-F589-1542-AC6C-4173AD6781B3}" type="presParOf" srcId="{4BDE371D-9DCC-7445-91E2-A830722308F5}" destId="{3D24085E-7D27-8342-B893-64784A838C69}" srcOrd="0" destOrd="0" presId="urn:microsoft.com/office/officeart/2005/8/layout/lProcess2"/>
    <dgm:cxn modelId="{E2F26E3F-8B9B-4540-99FC-5D9579FE2F75}" type="presParOf" srcId="{4BDE371D-9DCC-7445-91E2-A830722308F5}" destId="{745A601F-24AF-6E4F-93E4-0D8D8FD379EE}" srcOrd="1" destOrd="0" presId="urn:microsoft.com/office/officeart/2005/8/layout/lProcess2"/>
    <dgm:cxn modelId="{CA999D5D-3593-884A-AE19-0409301C1F33}" type="presParOf" srcId="{4BDE371D-9DCC-7445-91E2-A830722308F5}" destId="{C716BE32-1BEB-2B49-A78D-07A7A1A28029}" srcOrd="2" destOrd="0" presId="urn:microsoft.com/office/officeart/2005/8/layout/lProcess2"/>
    <dgm:cxn modelId="{52B28B29-A0C1-3F4F-AD11-A418FEBB2776}" type="presParOf" srcId="{C716BE32-1BEB-2B49-A78D-07A7A1A28029}" destId="{328C5B30-C641-074C-AA92-73CE3C30529B}" srcOrd="0" destOrd="0" presId="urn:microsoft.com/office/officeart/2005/8/layout/lProcess2"/>
    <dgm:cxn modelId="{5D245899-4574-2043-9F34-3CFCB81E7F37}" type="presParOf" srcId="{328C5B30-C641-074C-AA92-73CE3C30529B}" destId="{2F7DD57D-E033-D345-BE20-DA5ED5C15AE0}" srcOrd="0" destOrd="0" presId="urn:microsoft.com/office/officeart/2005/8/layout/lProcess2"/>
    <dgm:cxn modelId="{22185EC7-2AA1-6141-BED8-3E7F84DC46E5}" type="presParOf" srcId="{328C5B30-C641-074C-AA92-73CE3C30529B}" destId="{F0C87B6A-36EA-8548-8F48-388594E74FE3}" srcOrd="1" destOrd="0" presId="urn:microsoft.com/office/officeart/2005/8/layout/lProcess2"/>
    <dgm:cxn modelId="{CE5110BC-99C7-B84A-8130-35ADECDAC8EA}" type="presParOf" srcId="{328C5B30-C641-074C-AA92-73CE3C30529B}" destId="{32502699-8027-A547-B5B5-7795C0A9D368}" srcOrd="2" destOrd="0" presId="urn:microsoft.com/office/officeart/2005/8/layout/lProcess2"/>
    <dgm:cxn modelId="{87C04FC1-2C15-004D-8125-A6A322FB4977}" type="presParOf" srcId="{328C5B30-C641-074C-AA92-73CE3C30529B}" destId="{69DEFAD0-1634-404A-8000-D73D3C9A027F}" srcOrd="3" destOrd="0" presId="urn:microsoft.com/office/officeart/2005/8/layout/lProcess2"/>
    <dgm:cxn modelId="{C320C68C-18A0-A04B-99C6-BB98A5B8BF01}" type="presParOf" srcId="{328C5B30-C641-074C-AA92-73CE3C30529B}" destId="{0F5088D2-59EA-5548-80E2-3309C25C7018}" srcOrd="4" destOrd="0" presId="urn:microsoft.com/office/officeart/2005/8/layout/lProcess2"/>
    <dgm:cxn modelId="{551075C7-7DCD-7D40-80F6-3AF7768DF2D6}" type="presParOf" srcId="{328C5B30-C641-074C-AA92-73CE3C30529B}" destId="{E68A2220-D36D-9E45-9DBA-15CFB247CCCD}" srcOrd="5" destOrd="0" presId="urn:microsoft.com/office/officeart/2005/8/layout/lProcess2"/>
    <dgm:cxn modelId="{26747BFF-EC51-584B-981D-185DDAC72B1B}" type="presParOf" srcId="{328C5B30-C641-074C-AA92-73CE3C30529B}" destId="{A9F685CA-EF48-034D-871D-D72673837C72}" srcOrd="6" destOrd="0" presId="urn:microsoft.com/office/officeart/2005/8/layout/lProcess2"/>
    <dgm:cxn modelId="{1543FAE8-36CA-424A-B0E9-02A60C36AB19}" type="presParOf" srcId="{6CD21563-8118-D247-A96E-8F9704B9B448}" destId="{37E9F736-71FA-9A44-9A4F-17FADA9AE3B3}" srcOrd="3" destOrd="0" presId="urn:microsoft.com/office/officeart/2005/8/layout/lProcess2"/>
    <dgm:cxn modelId="{15C09DF2-B37A-C048-B2DE-608ECE874E3D}" type="presParOf" srcId="{6CD21563-8118-D247-A96E-8F9704B9B448}" destId="{53C796F7-8B20-4744-A32E-380E3199EB4C}" srcOrd="4" destOrd="0" presId="urn:microsoft.com/office/officeart/2005/8/layout/lProcess2"/>
    <dgm:cxn modelId="{ACFE3A61-05FB-644D-A5F2-7AF357BBF682}" type="presParOf" srcId="{53C796F7-8B20-4744-A32E-380E3199EB4C}" destId="{18147555-F082-0E40-924F-5E712089BBAA}" srcOrd="0" destOrd="0" presId="urn:microsoft.com/office/officeart/2005/8/layout/lProcess2"/>
    <dgm:cxn modelId="{4DA849EA-CAFF-814E-8D15-1996B55BED30}" type="presParOf" srcId="{53C796F7-8B20-4744-A32E-380E3199EB4C}" destId="{F146A149-58B7-B849-867F-36C53A648485}" srcOrd="1" destOrd="0" presId="urn:microsoft.com/office/officeart/2005/8/layout/lProcess2"/>
    <dgm:cxn modelId="{6881D5D7-AB89-6040-8F1B-7B8A087D3E48}" type="presParOf" srcId="{53C796F7-8B20-4744-A32E-380E3199EB4C}" destId="{10146D15-6CFE-C64B-906C-7ABFD4A7265E}" srcOrd="2" destOrd="0" presId="urn:microsoft.com/office/officeart/2005/8/layout/lProcess2"/>
    <dgm:cxn modelId="{A3F3D249-BAAC-474A-9FC5-1805EF6D7DEF}" type="presParOf" srcId="{10146D15-6CFE-C64B-906C-7ABFD4A7265E}" destId="{444E1DB8-8EE0-3847-85BB-37E66A69944F}" srcOrd="0" destOrd="0" presId="urn:microsoft.com/office/officeart/2005/8/layout/lProcess2"/>
    <dgm:cxn modelId="{05572609-22AC-4140-B1B5-35E5EC7C2752}" type="presParOf" srcId="{444E1DB8-8EE0-3847-85BB-37E66A69944F}" destId="{576361A2-9C21-E94B-A1A3-52D5EC9C8EE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CCE67F-8DB1-4E40-94AC-EE5A6D777C69}"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587619E7-CBA2-2243-8374-6D19F65A2E4C}">
      <dgm:prSet custT="1"/>
      <dgm:spPr/>
      <dgm:t>
        <a:bodyPr/>
        <a:lstStyle/>
        <a:p>
          <a:r>
            <a:rPr lang="en-US" sz="2000" b="1" dirty="0" smtClean="0">
              <a:effectLst>
                <a:outerShdw blurRad="38100" dist="38100" dir="2700000" algn="tl">
                  <a:srgbClr val="000000">
                    <a:alpha val="43137"/>
                  </a:srgbClr>
                </a:outerShdw>
              </a:effectLst>
            </a:rPr>
            <a:t>Block Cipher</a:t>
          </a:r>
          <a:endParaRPr lang="en-US" sz="2000" b="1" dirty="0">
            <a:effectLst>
              <a:outerShdw blurRad="38100" dist="38100" dir="2700000" algn="tl">
                <a:srgbClr val="000000">
                  <a:alpha val="43137"/>
                </a:srgbClr>
              </a:outerShdw>
            </a:effectLst>
          </a:endParaRPr>
        </a:p>
      </dgm:t>
    </dgm:pt>
    <dgm:pt modelId="{B2686974-9B07-084D-9284-3162383E72A1}" type="parTrans" cxnId="{6A55A77F-C429-0D4D-9F12-26BC8EA05792}">
      <dgm:prSet/>
      <dgm:spPr/>
      <dgm:t>
        <a:bodyPr/>
        <a:lstStyle/>
        <a:p>
          <a:endParaRPr lang="en-US"/>
        </a:p>
      </dgm:t>
    </dgm:pt>
    <dgm:pt modelId="{50AE24B3-1916-2B4F-8D77-598476DA2E84}" type="sibTrans" cxnId="{6A55A77F-C429-0D4D-9F12-26BC8EA05792}">
      <dgm:prSet/>
      <dgm:spPr/>
      <dgm:t>
        <a:bodyPr/>
        <a:lstStyle/>
        <a:p>
          <a:endParaRPr lang="en-US"/>
        </a:p>
      </dgm:t>
    </dgm:pt>
    <dgm:pt modelId="{AA438D01-5622-EB4A-83E9-112C44396E6F}">
      <dgm:prSet/>
      <dgm:spPr/>
      <dgm:t>
        <a:bodyPr/>
        <a:lstStyle/>
        <a:p>
          <a:r>
            <a:rPr lang="en-US" dirty="0" smtClean="0">
              <a:latin typeface="+mj-lt"/>
            </a:rPr>
            <a:t>Processes the input one block of elements at a time</a:t>
          </a:r>
          <a:endParaRPr lang="en-US" dirty="0">
            <a:latin typeface="+mj-lt"/>
          </a:endParaRPr>
        </a:p>
      </dgm:t>
    </dgm:pt>
    <dgm:pt modelId="{91D55F56-C06F-9941-AE2F-7D3973533531}" type="parTrans" cxnId="{41FB2C55-7C78-B142-AA1D-22BC6A0CE61F}">
      <dgm:prSet/>
      <dgm:spPr/>
      <dgm:t>
        <a:bodyPr/>
        <a:lstStyle/>
        <a:p>
          <a:endParaRPr lang="en-US"/>
        </a:p>
      </dgm:t>
    </dgm:pt>
    <dgm:pt modelId="{2DCA53C8-7768-164E-88EE-560BBAF09B5B}" type="sibTrans" cxnId="{41FB2C55-7C78-B142-AA1D-22BC6A0CE61F}">
      <dgm:prSet/>
      <dgm:spPr/>
      <dgm:t>
        <a:bodyPr/>
        <a:lstStyle/>
        <a:p>
          <a:endParaRPr lang="en-US"/>
        </a:p>
      </dgm:t>
    </dgm:pt>
    <dgm:pt modelId="{B8E05236-2378-5B48-8C79-EADF58DE9CFD}">
      <dgm:prSet/>
      <dgm:spPr/>
      <dgm:t>
        <a:bodyPr/>
        <a:lstStyle/>
        <a:p>
          <a:r>
            <a:rPr lang="en-US" dirty="0" smtClean="0">
              <a:latin typeface="+mj-lt"/>
            </a:rPr>
            <a:t>Produces an output block for each input block</a:t>
          </a:r>
        </a:p>
      </dgm:t>
    </dgm:pt>
    <dgm:pt modelId="{7104CB8C-41AA-624A-B42E-B626E8E99D6D}" type="parTrans" cxnId="{E3825432-21F8-AE47-B8B9-E0441C6BE69F}">
      <dgm:prSet/>
      <dgm:spPr/>
      <dgm:t>
        <a:bodyPr/>
        <a:lstStyle/>
        <a:p>
          <a:endParaRPr lang="en-US"/>
        </a:p>
      </dgm:t>
    </dgm:pt>
    <dgm:pt modelId="{425A5DAF-ED48-CF4C-B534-ADCB8F1F70F3}" type="sibTrans" cxnId="{E3825432-21F8-AE47-B8B9-E0441C6BE69F}">
      <dgm:prSet/>
      <dgm:spPr/>
      <dgm:t>
        <a:bodyPr/>
        <a:lstStyle/>
        <a:p>
          <a:endParaRPr lang="en-US"/>
        </a:p>
      </dgm:t>
    </dgm:pt>
    <dgm:pt modelId="{77412DC5-DE60-C242-AB72-782CD5818090}">
      <dgm:prSet/>
      <dgm:spPr/>
      <dgm:t>
        <a:bodyPr/>
        <a:lstStyle/>
        <a:p>
          <a:r>
            <a:rPr lang="en-US" dirty="0" smtClean="0">
              <a:latin typeface="+mj-lt"/>
            </a:rPr>
            <a:t>Can reuse keys</a:t>
          </a:r>
        </a:p>
      </dgm:t>
    </dgm:pt>
    <dgm:pt modelId="{204CE34E-694E-B445-9A13-0FED24D91770}" type="parTrans" cxnId="{8A0D62AA-8484-E24B-BEF7-78F1B860D326}">
      <dgm:prSet/>
      <dgm:spPr/>
      <dgm:t>
        <a:bodyPr/>
        <a:lstStyle/>
        <a:p>
          <a:endParaRPr lang="en-US"/>
        </a:p>
      </dgm:t>
    </dgm:pt>
    <dgm:pt modelId="{1B222651-8C35-524D-A629-59A8F5F4AA4A}" type="sibTrans" cxnId="{8A0D62AA-8484-E24B-BEF7-78F1B860D326}">
      <dgm:prSet/>
      <dgm:spPr/>
      <dgm:t>
        <a:bodyPr/>
        <a:lstStyle/>
        <a:p>
          <a:endParaRPr lang="en-US"/>
        </a:p>
      </dgm:t>
    </dgm:pt>
    <dgm:pt modelId="{E7079069-E772-EF4F-9C77-B1E7B043F7E6}">
      <dgm:prSet/>
      <dgm:spPr/>
      <dgm:t>
        <a:bodyPr/>
        <a:lstStyle/>
        <a:p>
          <a:r>
            <a:rPr lang="en-US" dirty="0" smtClean="0">
              <a:latin typeface="+mj-lt"/>
            </a:rPr>
            <a:t>More common</a:t>
          </a:r>
          <a:endParaRPr lang="en-US" dirty="0">
            <a:latin typeface="+mj-lt"/>
          </a:endParaRPr>
        </a:p>
      </dgm:t>
    </dgm:pt>
    <dgm:pt modelId="{660144F7-BAC9-C644-9C0A-7705DDDFB2A4}" type="parTrans" cxnId="{1767A36A-96AD-3A4F-A204-B74E0CCE228C}">
      <dgm:prSet/>
      <dgm:spPr/>
      <dgm:t>
        <a:bodyPr/>
        <a:lstStyle/>
        <a:p>
          <a:endParaRPr lang="en-US"/>
        </a:p>
      </dgm:t>
    </dgm:pt>
    <dgm:pt modelId="{C55DD3D4-CCC3-6645-A3A2-F6E58E6909E0}" type="sibTrans" cxnId="{1767A36A-96AD-3A4F-A204-B74E0CCE228C}">
      <dgm:prSet/>
      <dgm:spPr/>
      <dgm:t>
        <a:bodyPr/>
        <a:lstStyle/>
        <a:p>
          <a:endParaRPr lang="en-US"/>
        </a:p>
      </dgm:t>
    </dgm:pt>
    <dgm:pt modelId="{7C5130F5-2623-7B4D-B064-6A321151D8DC}">
      <dgm:prSet custT="1"/>
      <dgm:spPr/>
      <dgm:t>
        <a:bodyPr/>
        <a:lstStyle/>
        <a:p>
          <a:r>
            <a:rPr lang="en-US" sz="2000" b="1" smtClean="0">
              <a:effectLst>
                <a:outerShdw blurRad="38100" dist="38100" dir="2700000" algn="tl">
                  <a:srgbClr val="000000">
                    <a:alpha val="43137"/>
                  </a:srgbClr>
                </a:outerShdw>
              </a:effectLst>
            </a:rPr>
            <a:t>Stream Cipher</a:t>
          </a:r>
          <a:endParaRPr lang="en-US" sz="2000" b="1" dirty="0">
            <a:effectLst>
              <a:outerShdw blurRad="38100" dist="38100" dir="2700000" algn="tl">
                <a:srgbClr val="000000">
                  <a:alpha val="43137"/>
                </a:srgbClr>
              </a:outerShdw>
            </a:effectLst>
          </a:endParaRPr>
        </a:p>
      </dgm:t>
    </dgm:pt>
    <dgm:pt modelId="{C856D73D-20A4-0F42-8C31-23D66F850B27}" type="parTrans" cxnId="{C3221D56-EDA6-D643-8113-9CD967B13526}">
      <dgm:prSet/>
      <dgm:spPr/>
      <dgm:t>
        <a:bodyPr/>
        <a:lstStyle/>
        <a:p>
          <a:endParaRPr lang="en-US"/>
        </a:p>
      </dgm:t>
    </dgm:pt>
    <dgm:pt modelId="{970C6670-09A2-EA44-A6CA-58767FEAB60D}" type="sibTrans" cxnId="{C3221D56-EDA6-D643-8113-9CD967B13526}">
      <dgm:prSet/>
      <dgm:spPr/>
      <dgm:t>
        <a:bodyPr/>
        <a:lstStyle/>
        <a:p>
          <a:endParaRPr lang="en-US"/>
        </a:p>
      </dgm:t>
    </dgm:pt>
    <dgm:pt modelId="{463FF73A-063D-5B4E-89E0-0876D93FA45F}">
      <dgm:prSet/>
      <dgm:spPr/>
      <dgm:t>
        <a:bodyPr/>
        <a:lstStyle/>
        <a:p>
          <a:r>
            <a:rPr lang="en-US" dirty="0" smtClean="0">
              <a:latin typeface="+mj-lt"/>
            </a:rPr>
            <a:t>Processes the input elements continuously</a:t>
          </a:r>
          <a:endParaRPr lang="en-US" dirty="0">
            <a:latin typeface="+mj-lt"/>
          </a:endParaRPr>
        </a:p>
      </dgm:t>
    </dgm:pt>
    <dgm:pt modelId="{2AFBE181-4D82-4049-A3BE-F259B5DD7BC0}" type="parTrans" cxnId="{0BD88234-0CFD-8A47-9697-69563B613A7C}">
      <dgm:prSet/>
      <dgm:spPr/>
      <dgm:t>
        <a:bodyPr/>
        <a:lstStyle/>
        <a:p>
          <a:endParaRPr lang="en-US"/>
        </a:p>
      </dgm:t>
    </dgm:pt>
    <dgm:pt modelId="{33616064-699C-FD44-8673-4DD4A8249F72}" type="sibTrans" cxnId="{0BD88234-0CFD-8A47-9697-69563B613A7C}">
      <dgm:prSet/>
      <dgm:spPr/>
      <dgm:t>
        <a:bodyPr/>
        <a:lstStyle/>
        <a:p>
          <a:endParaRPr lang="en-US"/>
        </a:p>
      </dgm:t>
    </dgm:pt>
    <dgm:pt modelId="{0FACDD0F-8549-9340-B902-491178B29EA1}">
      <dgm:prSet/>
      <dgm:spPr/>
      <dgm:t>
        <a:bodyPr/>
        <a:lstStyle/>
        <a:p>
          <a:r>
            <a:rPr lang="en-US" dirty="0" smtClean="0">
              <a:latin typeface="+mj-lt"/>
            </a:rPr>
            <a:t>Produces output one element at a time</a:t>
          </a:r>
        </a:p>
      </dgm:t>
    </dgm:pt>
    <dgm:pt modelId="{A6AF0DD4-8188-EE4E-A092-8507BE0042FD}" type="parTrans" cxnId="{63851ADA-8D6D-0A46-A87E-8CEEB987F019}">
      <dgm:prSet/>
      <dgm:spPr/>
      <dgm:t>
        <a:bodyPr/>
        <a:lstStyle/>
        <a:p>
          <a:endParaRPr lang="en-US"/>
        </a:p>
      </dgm:t>
    </dgm:pt>
    <dgm:pt modelId="{7A54E453-4B89-594A-858B-429081116503}" type="sibTrans" cxnId="{63851ADA-8D6D-0A46-A87E-8CEEB987F019}">
      <dgm:prSet/>
      <dgm:spPr/>
      <dgm:t>
        <a:bodyPr/>
        <a:lstStyle/>
        <a:p>
          <a:endParaRPr lang="en-US"/>
        </a:p>
      </dgm:t>
    </dgm:pt>
    <dgm:pt modelId="{1C0DB200-A55C-6D40-B316-F045503C1635}">
      <dgm:prSet/>
      <dgm:spPr/>
      <dgm:t>
        <a:bodyPr/>
        <a:lstStyle/>
        <a:p>
          <a:r>
            <a:rPr lang="en-US" dirty="0" smtClean="0">
              <a:latin typeface="+mj-lt"/>
            </a:rPr>
            <a:t>Primary advantage is that they are almost always faster and use far less code</a:t>
          </a:r>
        </a:p>
      </dgm:t>
    </dgm:pt>
    <dgm:pt modelId="{B22FE74D-A3E0-FC4B-A9DB-2C72FF21BAC5}" type="parTrans" cxnId="{77A3E82B-0054-E848-8AAD-6645C79EBF7E}">
      <dgm:prSet/>
      <dgm:spPr/>
      <dgm:t>
        <a:bodyPr/>
        <a:lstStyle/>
        <a:p>
          <a:endParaRPr lang="en-US"/>
        </a:p>
      </dgm:t>
    </dgm:pt>
    <dgm:pt modelId="{8764260A-DD97-A849-A115-1852886EA6EA}" type="sibTrans" cxnId="{77A3E82B-0054-E848-8AAD-6645C79EBF7E}">
      <dgm:prSet/>
      <dgm:spPr/>
      <dgm:t>
        <a:bodyPr/>
        <a:lstStyle/>
        <a:p>
          <a:endParaRPr lang="en-US"/>
        </a:p>
      </dgm:t>
    </dgm:pt>
    <dgm:pt modelId="{A9F5D9F8-5C34-D34E-9105-AD3767893546}">
      <dgm:prSet/>
      <dgm:spPr/>
      <dgm:t>
        <a:bodyPr/>
        <a:lstStyle/>
        <a:p>
          <a:r>
            <a:rPr lang="en-US" dirty="0" smtClean="0">
              <a:latin typeface="+mj-lt"/>
            </a:rPr>
            <a:t>Encrypts plaintext one byte at a time</a:t>
          </a:r>
        </a:p>
      </dgm:t>
    </dgm:pt>
    <dgm:pt modelId="{1C412B15-0140-A646-9E0C-06D173B23765}" type="parTrans" cxnId="{17D80330-CCFD-3D4D-87FA-851A38849793}">
      <dgm:prSet/>
      <dgm:spPr/>
      <dgm:t>
        <a:bodyPr/>
        <a:lstStyle/>
        <a:p>
          <a:endParaRPr lang="en-US"/>
        </a:p>
      </dgm:t>
    </dgm:pt>
    <dgm:pt modelId="{CD0499F7-0DEC-674A-83D3-22BB5A97D8C4}" type="sibTrans" cxnId="{17D80330-CCFD-3D4D-87FA-851A38849793}">
      <dgm:prSet/>
      <dgm:spPr/>
      <dgm:t>
        <a:bodyPr/>
        <a:lstStyle/>
        <a:p>
          <a:endParaRPr lang="en-US"/>
        </a:p>
      </dgm:t>
    </dgm:pt>
    <dgm:pt modelId="{F3F48BE8-1A70-4548-BA50-6AB076E8BCDC}">
      <dgm:prSet/>
      <dgm:spPr/>
      <dgm:t>
        <a:bodyPr/>
        <a:lstStyle/>
        <a:p>
          <a:r>
            <a:rPr lang="en-US" dirty="0" smtClean="0">
              <a:latin typeface="+mj-lt"/>
            </a:rPr>
            <a:t>Pseudorandom stream is one that is unpredictable without knowledge of the input key</a:t>
          </a:r>
          <a:endParaRPr lang="en-US" dirty="0">
            <a:latin typeface="+mj-lt"/>
          </a:endParaRPr>
        </a:p>
      </dgm:t>
    </dgm:pt>
    <dgm:pt modelId="{AA4E3655-08B1-3446-8F00-F6D692D95E8C}" type="parTrans" cxnId="{7FD0176B-4C8F-1F42-B5D5-99C79671A350}">
      <dgm:prSet/>
      <dgm:spPr/>
      <dgm:t>
        <a:bodyPr/>
        <a:lstStyle/>
        <a:p>
          <a:endParaRPr lang="en-US"/>
        </a:p>
      </dgm:t>
    </dgm:pt>
    <dgm:pt modelId="{E7E531E1-929C-2A42-8F50-4024D5D02956}" type="sibTrans" cxnId="{7FD0176B-4C8F-1F42-B5D5-99C79671A350}">
      <dgm:prSet/>
      <dgm:spPr/>
      <dgm:t>
        <a:bodyPr/>
        <a:lstStyle/>
        <a:p>
          <a:endParaRPr lang="en-US"/>
        </a:p>
      </dgm:t>
    </dgm:pt>
    <dgm:pt modelId="{EC314881-2384-A144-BA8C-DF1B6F604ACB}" type="pres">
      <dgm:prSet presAssocID="{0DCCE67F-8DB1-4E40-94AC-EE5A6D777C69}" presName="linear" presStyleCnt="0">
        <dgm:presLayoutVars>
          <dgm:dir/>
          <dgm:animLvl val="lvl"/>
          <dgm:resizeHandles val="exact"/>
        </dgm:presLayoutVars>
      </dgm:prSet>
      <dgm:spPr/>
      <dgm:t>
        <a:bodyPr/>
        <a:lstStyle/>
        <a:p>
          <a:endParaRPr lang="en-US"/>
        </a:p>
      </dgm:t>
    </dgm:pt>
    <dgm:pt modelId="{660E9ADF-B46D-8941-88EF-30561659F258}" type="pres">
      <dgm:prSet presAssocID="{587619E7-CBA2-2243-8374-6D19F65A2E4C}" presName="parentLin" presStyleCnt="0"/>
      <dgm:spPr/>
      <dgm:t>
        <a:bodyPr/>
        <a:lstStyle/>
        <a:p>
          <a:endParaRPr lang="en-US"/>
        </a:p>
      </dgm:t>
    </dgm:pt>
    <dgm:pt modelId="{C2965011-AB65-384F-AF9D-74BA3282A275}" type="pres">
      <dgm:prSet presAssocID="{587619E7-CBA2-2243-8374-6D19F65A2E4C}" presName="parentLeftMargin" presStyleLbl="node1" presStyleIdx="0" presStyleCnt="2"/>
      <dgm:spPr/>
      <dgm:t>
        <a:bodyPr/>
        <a:lstStyle/>
        <a:p>
          <a:endParaRPr lang="en-US"/>
        </a:p>
      </dgm:t>
    </dgm:pt>
    <dgm:pt modelId="{079F0438-4146-1C44-B03D-FC56A77BC902}" type="pres">
      <dgm:prSet presAssocID="{587619E7-CBA2-2243-8374-6D19F65A2E4C}" presName="parentText" presStyleLbl="node1" presStyleIdx="0" presStyleCnt="2" custScaleX="43769" custLinFactX="78419" custLinFactNeighborX="100000" custLinFactNeighborY="-24568">
        <dgm:presLayoutVars>
          <dgm:chMax val="0"/>
          <dgm:bulletEnabled val="1"/>
        </dgm:presLayoutVars>
      </dgm:prSet>
      <dgm:spPr/>
      <dgm:t>
        <a:bodyPr/>
        <a:lstStyle/>
        <a:p>
          <a:endParaRPr lang="en-US"/>
        </a:p>
      </dgm:t>
    </dgm:pt>
    <dgm:pt modelId="{DC28D010-1D1D-F14C-89D3-ABE47A5DBBD2}" type="pres">
      <dgm:prSet presAssocID="{587619E7-CBA2-2243-8374-6D19F65A2E4C}" presName="negativeSpace" presStyleCnt="0"/>
      <dgm:spPr/>
      <dgm:t>
        <a:bodyPr/>
        <a:lstStyle/>
        <a:p>
          <a:endParaRPr lang="en-US"/>
        </a:p>
      </dgm:t>
    </dgm:pt>
    <dgm:pt modelId="{9DA0C844-4653-3B4A-877A-42D10E7D552F}" type="pres">
      <dgm:prSet presAssocID="{587619E7-CBA2-2243-8374-6D19F65A2E4C}" presName="childText" presStyleLbl="conFgAcc1" presStyleIdx="0" presStyleCnt="2">
        <dgm:presLayoutVars>
          <dgm:bulletEnabled val="1"/>
        </dgm:presLayoutVars>
      </dgm:prSet>
      <dgm:spPr/>
      <dgm:t>
        <a:bodyPr/>
        <a:lstStyle/>
        <a:p>
          <a:endParaRPr lang="en-US"/>
        </a:p>
      </dgm:t>
    </dgm:pt>
    <dgm:pt modelId="{7E3ADE7E-40E4-C64D-BE0C-4913CCDDAB20}" type="pres">
      <dgm:prSet presAssocID="{50AE24B3-1916-2B4F-8D77-598476DA2E84}" presName="spaceBetweenRectangles" presStyleCnt="0"/>
      <dgm:spPr/>
      <dgm:t>
        <a:bodyPr/>
        <a:lstStyle/>
        <a:p>
          <a:endParaRPr lang="en-US"/>
        </a:p>
      </dgm:t>
    </dgm:pt>
    <dgm:pt modelId="{66D8A165-4E1A-2C49-8B98-40CC6644B741}" type="pres">
      <dgm:prSet presAssocID="{7C5130F5-2623-7B4D-B064-6A321151D8DC}" presName="parentLin" presStyleCnt="0"/>
      <dgm:spPr/>
      <dgm:t>
        <a:bodyPr/>
        <a:lstStyle/>
        <a:p>
          <a:endParaRPr lang="en-US"/>
        </a:p>
      </dgm:t>
    </dgm:pt>
    <dgm:pt modelId="{C8D69397-E8AE-F84B-92EF-2C48DFBA2611}" type="pres">
      <dgm:prSet presAssocID="{7C5130F5-2623-7B4D-B064-6A321151D8DC}" presName="parentLeftMargin" presStyleLbl="node1" presStyleIdx="0" presStyleCnt="2"/>
      <dgm:spPr/>
      <dgm:t>
        <a:bodyPr/>
        <a:lstStyle/>
        <a:p>
          <a:endParaRPr lang="en-US"/>
        </a:p>
      </dgm:t>
    </dgm:pt>
    <dgm:pt modelId="{C08EB4B2-2F49-7346-B3F8-4571FBD25FDB}" type="pres">
      <dgm:prSet presAssocID="{7C5130F5-2623-7B4D-B064-6A321151D8DC}" presName="parentText" presStyleLbl="node1" presStyleIdx="1" presStyleCnt="2" custScaleX="48937" custLinFactNeighborX="6383" custLinFactNeighborY="33283">
        <dgm:presLayoutVars>
          <dgm:chMax val="0"/>
          <dgm:bulletEnabled val="1"/>
        </dgm:presLayoutVars>
      </dgm:prSet>
      <dgm:spPr/>
      <dgm:t>
        <a:bodyPr/>
        <a:lstStyle/>
        <a:p>
          <a:endParaRPr lang="en-US"/>
        </a:p>
      </dgm:t>
    </dgm:pt>
    <dgm:pt modelId="{77D54539-AAA7-204C-924D-C1DFAC565B48}" type="pres">
      <dgm:prSet presAssocID="{7C5130F5-2623-7B4D-B064-6A321151D8DC}" presName="negativeSpace" presStyleCnt="0"/>
      <dgm:spPr/>
      <dgm:t>
        <a:bodyPr/>
        <a:lstStyle/>
        <a:p>
          <a:endParaRPr lang="en-US"/>
        </a:p>
      </dgm:t>
    </dgm:pt>
    <dgm:pt modelId="{50C2B052-D272-0C4B-BC34-52ECD042C19E}" type="pres">
      <dgm:prSet presAssocID="{7C5130F5-2623-7B4D-B064-6A321151D8DC}" presName="childText" presStyleLbl="conFgAcc1" presStyleIdx="1" presStyleCnt="2" custLinFactNeighborX="1064" custLinFactNeighborY="42570">
        <dgm:presLayoutVars>
          <dgm:bulletEnabled val="1"/>
        </dgm:presLayoutVars>
      </dgm:prSet>
      <dgm:spPr/>
      <dgm:t>
        <a:bodyPr/>
        <a:lstStyle/>
        <a:p>
          <a:endParaRPr lang="en-US"/>
        </a:p>
      </dgm:t>
    </dgm:pt>
  </dgm:ptLst>
  <dgm:cxnLst>
    <dgm:cxn modelId="{75F8E48E-10D9-404F-A98A-561FB58340AB}" type="presOf" srcId="{1C0DB200-A55C-6D40-B316-F045503C1635}" destId="{50C2B052-D272-0C4B-BC34-52ECD042C19E}" srcOrd="0" destOrd="2" presId="urn:microsoft.com/office/officeart/2005/8/layout/list1"/>
    <dgm:cxn modelId="{0A38F484-84AD-164D-98DC-A66B5583D409}" type="presOf" srcId="{A9F5D9F8-5C34-D34E-9105-AD3767893546}" destId="{50C2B052-D272-0C4B-BC34-52ECD042C19E}" srcOrd="0" destOrd="3" presId="urn:microsoft.com/office/officeart/2005/8/layout/list1"/>
    <dgm:cxn modelId="{9DF3C77E-A9EC-5640-995C-23514458B935}" type="presOf" srcId="{463FF73A-063D-5B4E-89E0-0876D93FA45F}" destId="{50C2B052-D272-0C4B-BC34-52ECD042C19E}" srcOrd="0" destOrd="0" presId="urn:microsoft.com/office/officeart/2005/8/layout/list1"/>
    <dgm:cxn modelId="{CF6FA177-F5E5-AC4D-9A40-A92CEEAEB304}" type="presOf" srcId="{F3F48BE8-1A70-4548-BA50-6AB076E8BCDC}" destId="{50C2B052-D272-0C4B-BC34-52ECD042C19E}" srcOrd="0" destOrd="4" presId="urn:microsoft.com/office/officeart/2005/8/layout/list1"/>
    <dgm:cxn modelId="{64679F17-3A31-7E4D-A4C1-0B66877585EF}" type="presOf" srcId="{E7079069-E772-EF4F-9C77-B1E7B043F7E6}" destId="{9DA0C844-4653-3B4A-877A-42D10E7D552F}" srcOrd="0" destOrd="3" presId="urn:microsoft.com/office/officeart/2005/8/layout/list1"/>
    <dgm:cxn modelId="{E3825432-21F8-AE47-B8B9-E0441C6BE69F}" srcId="{587619E7-CBA2-2243-8374-6D19F65A2E4C}" destId="{B8E05236-2378-5B48-8C79-EADF58DE9CFD}" srcOrd="1" destOrd="0" parTransId="{7104CB8C-41AA-624A-B42E-B626E8E99D6D}" sibTransId="{425A5DAF-ED48-CF4C-B534-ADCB8F1F70F3}"/>
    <dgm:cxn modelId="{7FD0176B-4C8F-1F42-B5D5-99C79671A350}" srcId="{7C5130F5-2623-7B4D-B064-6A321151D8DC}" destId="{F3F48BE8-1A70-4548-BA50-6AB076E8BCDC}" srcOrd="4" destOrd="0" parTransId="{AA4E3655-08B1-3446-8F00-F6D692D95E8C}" sibTransId="{E7E531E1-929C-2A42-8F50-4024D5D02956}"/>
    <dgm:cxn modelId="{1767A36A-96AD-3A4F-A204-B74E0CCE228C}" srcId="{587619E7-CBA2-2243-8374-6D19F65A2E4C}" destId="{E7079069-E772-EF4F-9C77-B1E7B043F7E6}" srcOrd="3" destOrd="0" parTransId="{660144F7-BAC9-C644-9C0A-7705DDDFB2A4}" sibTransId="{C55DD3D4-CCC3-6645-A3A2-F6E58E6909E0}"/>
    <dgm:cxn modelId="{41FB2C55-7C78-B142-AA1D-22BC6A0CE61F}" srcId="{587619E7-CBA2-2243-8374-6D19F65A2E4C}" destId="{AA438D01-5622-EB4A-83E9-112C44396E6F}" srcOrd="0" destOrd="0" parTransId="{91D55F56-C06F-9941-AE2F-7D3973533531}" sibTransId="{2DCA53C8-7768-164E-88EE-560BBAF09B5B}"/>
    <dgm:cxn modelId="{0BD88234-0CFD-8A47-9697-69563B613A7C}" srcId="{7C5130F5-2623-7B4D-B064-6A321151D8DC}" destId="{463FF73A-063D-5B4E-89E0-0876D93FA45F}" srcOrd="0" destOrd="0" parTransId="{2AFBE181-4D82-4049-A3BE-F259B5DD7BC0}" sibTransId="{33616064-699C-FD44-8673-4DD4A8249F72}"/>
    <dgm:cxn modelId="{77A3E82B-0054-E848-8AAD-6645C79EBF7E}" srcId="{7C5130F5-2623-7B4D-B064-6A321151D8DC}" destId="{1C0DB200-A55C-6D40-B316-F045503C1635}" srcOrd="2" destOrd="0" parTransId="{B22FE74D-A3E0-FC4B-A9DB-2C72FF21BAC5}" sibTransId="{8764260A-DD97-A849-A115-1852886EA6EA}"/>
    <dgm:cxn modelId="{C2616659-95B8-F743-B615-3ADBB467360C}" type="presOf" srcId="{7C5130F5-2623-7B4D-B064-6A321151D8DC}" destId="{C8D69397-E8AE-F84B-92EF-2C48DFBA2611}" srcOrd="0" destOrd="0" presId="urn:microsoft.com/office/officeart/2005/8/layout/list1"/>
    <dgm:cxn modelId="{3BDCEA1E-EC33-7C45-A6FF-18355745596A}" type="presOf" srcId="{B8E05236-2378-5B48-8C79-EADF58DE9CFD}" destId="{9DA0C844-4653-3B4A-877A-42D10E7D552F}" srcOrd="0" destOrd="1" presId="urn:microsoft.com/office/officeart/2005/8/layout/list1"/>
    <dgm:cxn modelId="{C687533F-606C-224E-9CDD-4EBD72F42FED}" type="presOf" srcId="{0DCCE67F-8DB1-4E40-94AC-EE5A6D777C69}" destId="{EC314881-2384-A144-BA8C-DF1B6F604ACB}" srcOrd="0" destOrd="0" presId="urn:microsoft.com/office/officeart/2005/8/layout/list1"/>
    <dgm:cxn modelId="{0F7BAC4A-7ADE-3F4E-BE47-D63A68B80600}" type="presOf" srcId="{587619E7-CBA2-2243-8374-6D19F65A2E4C}" destId="{C2965011-AB65-384F-AF9D-74BA3282A275}" srcOrd="0" destOrd="0" presId="urn:microsoft.com/office/officeart/2005/8/layout/list1"/>
    <dgm:cxn modelId="{AF05B4A5-2249-0341-8FED-89EB514E7C91}" type="presOf" srcId="{7C5130F5-2623-7B4D-B064-6A321151D8DC}" destId="{C08EB4B2-2F49-7346-B3F8-4571FBD25FDB}" srcOrd="1" destOrd="0" presId="urn:microsoft.com/office/officeart/2005/8/layout/list1"/>
    <dgm:cxn modelId="{6A55A77F-C429-0D4D-9F12-26BC8EA05792}" srcId="{0DCCE67F-8DB1-4E40-94AC-EE5A6D777C69}" destId="{587619E7-CBA2-2243-8374-6D19F65A2E4C}" srcOrd="0" destOrd="0" parTransId="{B2686974-9B07-084D-9284-3162383E72A1}" sibTransId="{50AE24B3-1916-2B4F-8D77-598476DA2E84}"/>
    <dgm:cxn modelId="{6D20BB13-2AD3-FC4B-864A-60048C7E7205}" type="presOf" srcId="{0FACDD0F-8549-9340-B902-491178B29EA1}" destId="{50C2B052-D272-0C4B-BC34-52ECD042C19E}" srcOrd="0" destOrd="1" presId="urn:microsoft.com/office/officeart/2005/8/layout/list1"/>
    <dgm:cxn modelId="{C3221D56-EDA6-D643-8113-9CD967B13526}" srcId="{0DCCE67F-8DB1-4E40-94AC-EE5A6D777C69}" destId="{7C5130F5-2623-7B4D-B064-6A321151D8DC}" srcOrd="1" destOrd="0" parTransId="{C856D73D-20A4-0F42-8C31-23D66F850B27}" sibTransId="{970C6670-09A2-EA44-A6CA-58767FEAB60D}"/>
    <dgm:cxn modelId="{590036CB-FFD2-D044-887D-83BC46A868BE}" type="presOf" srcId="{77412DC5-DE60-C242-AB72-782CD5818090}" destId="{9DA0C844-4653-3B4A-877A-42D10E7D552F}" srcOrd="0" destOrd="2" presId="urn:microsoft.com/office/officeart/2005/8/layout/list1"/>
    <dgm:cxn modelId="{17D80330-CCFD-3D4D-87FA-851A38849793}" srcId="{7C5130F5-2623-7B4D-B064-6A321151D8DC}" destId="{A9F5D9F8-5C34-D34E-9105-AD3767893546}" srcOrd="3" destOrd="0" parTransId="{1C412B15-0140-A646-9E0C-06D173B23765}" sibTransId="{CD0499F7-0DEC-674A-83D3-22BB5A97D8C4}"/>
    <dgm:cxn modelId="{63851ADA-8D6D-0A46-A87E-8CEEB987F019}" srcId="{7C5130F5-2623-7B4D-B064-6A321151D8DC}" destId="{0FACDD0F-8549-9340-B902-491178B29EA1}" srcOrd="1" destOrd="0" parTransId="{A6AF0DD4-8188-EE4E-A092-8507BE0042FD}" sibTransId="{7A54E453-4B89-594A-858B-429081116503}"/>
    <dgm:cxn modelId="{15101433-B267-2141-B0A1-76C3BD6038F5}" type="presOf" srcId="{AA438D01-5622-EB4A-83E9-112C44396E6F}" destId="{9DA0C844-4653-3B4A-877A-42D10E7D552F}" srcOrd="0" destOrd="0" presId="urn:microsoft.com/office/officeart/2005/8/layout/list1"/>
    <dgm:cxn modelId="{8A0D62AA-8484-E24B-BEF7-78F1B860D326}" srcId="{587619E7-CBA2-2243-8374-6D19F65A2E4C}" destId="{77412DC5-DE60-C242-AB72-782CD5818090}" srcOrd="2" destOrd="0" parTransId="{204CE34E-694E-B445-9A13-0FED24D91770}" sibTransId="{1B222651-8C35-524D-A629-59A8F5F4AA4A}"/>
    <dgm:cxn modelId="{9587F7F2-B4FE-7248-9140-8797B58A9CA1}" type="presOf" srcId="{587619E7-CBA2-2243-8374-6D19F65A2E4C}" destId="{079F0438-4146-1C44-B03D-FC56A77BC902}" srcOrd="1" destOrd="0" presId="urn:microsoft.com/office/officeart/2005/8/layout/list1"/>
    <dgm:cxn modelId="{2CB6916A-5428-C643-ADC0-22F51F862B9A}" type="presParOf" srcId="{EC314881-2384-A144-BA8C-DF1B6F604ACB}" destId="{660E9ADF-B46D-8941-88EF-30561659F258}" srcOrd="0" destOrd="0" presId="urn:microsoft.com/office/officeart/2005/8/layout/list1"/>
    <dgm:cxn modelId="{9E17E8D1-EC18-374A-BBDA-9F1BF0FB426C}" type="presParOf" srcId="{660E9ADF-B46D-8941-88EF-30561659F258}" destId="{C2965011-AB65-384F-AF9D-74BA3282A275}" srcOrd="0" destOrd="0" presId="urn:microsoft.com/office/officeart/2005/8/layout/list1"/>
    <dgm:cxn modelId="{1F32D446-E450-2146-954A-0BC43EA01808}" type="presParOf" srcId="{660E9ADF-B46D-8941-88EF-30561659F258}" destId="{079F0438-4146-1C44-B03D-FC56A77BC902}" srcOrd="1" destOrd="0" presId="urn:microsoft.com/office/officeart/2005/8/layout/list1"/>
    <dgm:cxn modelId="{7F11F33D-244E-994B-90E1-32579FB07AAB}" type="presParOf" srcId="{EC314881-2384-A144-BA8C-DF1B6F604ACB}" destId="{DC28D010-1D1D-F14C-89D3-ABE47A5DBBD2}" srcOrd="1" destOrd="0" presId="urn:microsoft.com/office/officeart/2005/8/layout/list1"/>
    <dgm:cxn modelId="{D8E535AF-55FD-6540-8891-C77F3FCB8062}" type="presParOf" srcId="{EC314881-2384-A144-BA8C-DF1B6F604ACB}" destId="{9DA0C844-4653-3B4A-877A-42D10E7D552F}" srcOrd="2" destOrd="0" presId="urn:microsoft.com/office/officeart/2005/8/layout/list1"/>
    <dgm:cxn modelId="{CA2718D4-8E90-EB4F-939D-E1CB5F0EF164}" type="presParOf" srcId="{EC314881-2384-A144-BA8C-DF1B6F604ACB}" destId="{7E3ADE7E-40E4-C64D-BE0C-4913CCDDAB20}" srcOrd="3" destOrd="0" presId="urn:microsoft.com/office/officeart/2005/8/layout/list1"/>
    <dgm:cxn modelId="{806599F2-EB77-1448-8420-C876B23731C8}" type="presParOf" srcId="{EC314881-2384-A144-BA8C-DF1B6F604ACB}" destId="{66D8A165-4E1A-2C49-8B98-40CC6644B741}" srcOrd="4" destOrd="0" presId="urn:microsoft.com/office/officeart/2005/8/layout/list1"/>
    <dgm:cxn modelId="{67C20C6B-E8D1-EF41-82A1-AFA68A78B6B8}" type="presParOf" srcId="{66D8A165-4E1A-2C49-8B98-40CC6644B741}" destId="{C8D69397-E8AE-F84B-92EF-2C48DFBA2611}" srcOrd="0" destOrd="0" presId="urn:microsoft.com/office/officeart/2005/8/layout/list1"/>
    <dgm:cxn modelId="{A4D0B12B-5AF6-3A45-BB04-DD0C23A0C65C}" type="presParOf" srcId="{66D8A165-4E1A-2C49-8B98-40CC6644B741}" destId="{C08EB4B2-2F49-7346-B3F8-4571FBD25FDB}" srcOrd="1" destOrd="0" presId="urn:microsoft.com/office/officeart/2005/8/layout/list1"/>
    <dgm:cxn modelId="{8CCE2561-1F56-2949-B9E8-795BEB665EFB}" type="presParOf" srcId="{EC314881-2384-A144-BA8C-DF1B6F604ACB}" destId="{77D54539-AAA7-204C-924D-C1DFAC565B48}" srcOrd="5" destOrd="0" presId="urn:microsoft.com/office/officeart/2005/8/layout/list1"/>
    <dgm:cxn modelId="{42E75BBA-83D8-3C41-8EC0-C4BB134A5292}" type="presParOf" srcId="{EC314881-2384-A144-BA8C-DF1B6F604ACB}" destId="{50C2B052-D272-0C4B-BC34-52ECD042C19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7ED640-C614-3E4A-9195-721F16A5A826}"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6A13F55D-EDBD-114A-AEDB-6520654B78A8}">
      <dgm:prSet/>
      <dgm:spPr/>
      <dgm:t>
        <a:bodyPr/>
        <a:lstStyle/>
        <a:p>
          <a:pPr rtl="0"/>
          <a:r>
            <a:rPr lang="en-US" b="0" dirty="0" smtClean="0">
              <a:latin typeface="+mj-lt"/>
            </a:rPr>
            <a:t>Protects against active attacks</a:t>
          </a:r>
          <a:endParaRPr lang="en-US" b="0" dirty="0">
            <a:latin typeface="+mj-lt"/>
          </a:endParaRPr>
        </a:p>
      </dgm:t>
    </dgm:pt>
    <dgm:pt modelId="{84E85784-E758-8C42-9487-0B1F55300D65}" type="parTrans" cxnId="{111B953E-F935-3E42-A51B-B65C106AC2C9}">
      <dgm:prSet/>
      <dgm:spPr/>
      <dgm:t>
        <a:bodyPr/>
        <a:lstStyle/>
        <a:p>
          <a:endParaRPr lang="en-US"/>
        </a:p>
      </dgm:t>
    </dgm:pt>
    <dgm:pt modelId="{DC55E9E6-6613-1B46-B0D0-01C16238BA73}" type="sibTrans" cxnId="{111B953E-F935-3E42-A51B-B65C106AC2C9}">
      <dgm:prSet/>
      <dgm:spPr/>
      <dgm:t>
        <a:bodyPr/>
        <a:lstStyle/>
        <a:p>
          <a:endParaRPr lang="en-US"/>
        </a:p>
      </dgm:t>
    </dgm:pt>
    <dgm:pt modelId="{F97FF3C3-A6A7-3F4B-8A53-19B20FA19182}">
      <dgm:prSet/>
      <dgm:spPr/>
      <dgm:t>
        <a:bodyPr/>
        <a:lstStyle/>
        <a:p>
          <a:pPr rtl="0"/>
          <a:r>
            <a:rPr lang="en-US" b="0" dirty="0" smtClean="0">
              <a:latin typeface="+mj-lt"/>
            </a:rPr>
            <a:t>Verifies received message is authentic</a:t>
          </a:r>
          <a:endParaRPr lang="en-US" b="0" dirty="0">
            <a:latin typeface="+mj-lt"/>
          </a:endParaRPr>
        </a:p>
      </dgm:t>
    </dgm:pt>
    <dgm:pt modelId="{28B0D4F4-DA6A-CC46-AFE4-163C3C62627D}" type="parTrans" cxnId="{85E9819D-9F60-A542-88F6-6E73397B37C8}">
      <dgm:prSet/>
      <dgm:spPr/>
      <dgm:t>
        <a:bodyPr/>
        <a:lstStyle/>
        <a:p>
          <a:endParaRPr lang="en-US"/>
        </a:p>
      </dgm:t>
    </dgm:pt>
    <dgm:pt modelId="{BC76B6A4-C13D-BA47-B643-B0BD85BEC4E5}" type="sibTrans" cxnId="{85E9819D-9F60-A542-88F6-6E73397B37C8}">
      <dgm:prSet/>
      <dgm:spPr/>
      <dgm:t>
        <a:bodyPr/>
        <a:lstStyle/>
        <a:p>
          <a:endParaRPr lang="en-US"/>
        </a:p>
      </dgm:t>
    </dgm:pt>
    <dgm:pt modelId="{B9D9C573-115F-BE44-B0DE-CCF6D4B01F53}">
      <dgm:prSet/>
      <dgm:spPr/>
      <dgm:t>
        <a:bodyPr/>
        <a:lstStyle/>
        <a:p>
          <a:pPr rtl="0"/>
          <a:r>
            <a:rPr lang="en-US" b="0" dirty="0" smtClean="0">
              <a:latin typeface="+mj-lt"/>
            </a:rPr>
            <a:t>Contents have not been altered</a:t>
          </a:r>
          <a:endParaRPr lang="en-US" b="0" dirty="0">
            <a:latin typeface="+mj-lt"/>
          </a:endParaRPr>
        </a:p>
      </dgm:t>
    </dgm:pt>
    <dgm:pt modelId="{0AEA0AD9-30FD-3D45-9972-FB5BE226CCA2}" type="parTrans" cxnId="{31A32C4D-4531-E24F-97D2-C5E1C099C4DF}">
      <dgm:prSet/>
      <dgm:spPr/>
      <dgm:t>
        <a:bodyPr/>
        <a:lstStyle/>
        <a:p>
          <a:endParaRPr lang="en-US"/>
        </a:p>
      </dgm:t>
    </dgm:pt>
    <dgm:pt modelId="{980400B9-A6D3-4044-B407-B8FF7B2F8ED8}" type="sibTrans" cxnId="{31A32C4D-4531-E24F-97D2-C5E1C099C4DF}">
      <dgm:prSet/>
      <dgm:spPr/>
      <dgm:t>
        <a:bodyPr/>
        <a:lstStyle/>
        <a:p>
          <a:endParaRPr lang="en-US"/>
        </a:p>
      </dgm:t>
    </dgm:pt>
    <dgm:pt modelId="{AD210C83-F373-0C44-B3B7-102B711D0327}">
      <dgm:prSet/>
      <dgm:spPr/>
      <dgm:t>
        <a:bodyPr/>
        <a:lstStyle/>
        <a:p>
          <a:pPr rtl="0"/>
          <a:r>
            <a:rPr lang="en-US" b="0" dirty="0" smtClean="0">
              <a:latin typeface="+mj-lt"/>
            </a:rPr>
            <a:t>From authentic source</a:t>
          </a:r>
          <a:endParaRPr lang="en-US" b="0" dirty="0">
            <a:latin typeface="+mj-lt"/>
          </a:endParaRPr>
        </a:p>
      </dgm:t>
    </dgm:pt>
    <dgm:pt modelId="{EAF3F70B-179D-844D-BB33-DB253CE16E7E}" type="parTrans" cxnId="{A53DE99A-90AF-1E4A-BA3F-EA3C76F67322}">
      <dgm:prSet/>
      <dgm:spPr/>
      <dgm:t>
        <a:bodyPr/>
        <a:lstStyle/>
        <a:p>
          <a:endParaRPr lang="en-US"/>
        </a:p>
      </dgm:t>
    </dgm:pt>
    <dgm:pt modelId="{DCC39777-A559-2148-A812-1366BBAF7197}" type="sibTrans" cxnId="{A53DE99A-90AF-1E4A-BA3F-EA3C76F67322}">
      <dgm:prSet/>
      <dgm:spPr/>
      <dgm:t>
        <a:bodyPr/>
        <a:lstStyle/>
        <a:p>
          <a:endParaRPr lang="en-US"/>
        </a:p>
      </dgm:t>
    </dgm:pt>
    <dgm:pt modelId="{6AD3880F-016F-D046-8948-37FF48B0EBB6}">
      <dgm:prSet/>
      <dgm:spPr/>
      <dgm:t>
        <a:bodyPr/>
        <a:lstStyle/>
        <a:p>
          <a:pPr rtl="0"/>
          <a:r>
            <a:rPr lang="en-US" b="0" dirty="0" smtClean="0">
              <a:latin typeface="+mj-lt"/>
            </a:rPr>
            <a:t>Timely and in correct sequence</a:t>
          </a:r>
          <a:endParaRPr lang="en-US" b="0" dirty="0">
            <a:latin typeface="+mj-lt"/>
          </a:endParaRPr>
        </a:p>
      </dgm:t>
    </dgm:pt>
    <dgm:pt modelId="{E1D1C5A6-C380-CB4A-A64F-6ADB2A7933D0}" type="parTrans" cxnId="{F2927914-5C62-9D4C-BF03-6812E0C17C4A}">
      <dgm:prSet/>
      <dgm:spPr/>
      <dgm:t>
        <a:bodyPr/>
        <a:lstStyle/>
        <a:p>
          <a:endParaRPr lang="en-US"/>
        </a:p>
      </dgm:t>
    </dgm:pt>
    <dgm:pt modelId="{220612C2-B472-E44D-BCF8-620FC6502369}" type="sibTrans" cxnId="{F2927914-5C62-9D4C-BF03-6812E0C17C4A}">
      <dgm:prSet/>
      <dgm:spPr/>
      <dgm:t>
        <a:bodyPr/>
        <a:lstStyle/>
        <a:p>
          <a:endParaRPr lang="en-US"/>
        </a:p>
      </dgm:t>
    </dgm:pt>
    <dgm:pt modelId="{46A5FF01-1017-4340-8BF9-A7EF0DA32086}">
      <dgm:prSet/>
      <dgm:spPr/>
      <dgm:t>
        <a:bodyPr/>
        <a:lstStyle/>
        <a:p>
          <a:pPr rtl="0"/>
          <a:r>
            <a:rPr lang="en-US" b="0" dirty="0" smtClean="0">
              <a:latin typeface="+mj-lt"/>
            </a:rPr>
            <a:t>Can use conventional encryption</a:t>
          </a:r>
          <a:endParaRPr lang="en-US" b="0" dirty="0">
            <a:latin typeface="+mj-lt"/>
          </a:endParaRPr>
        </a:p>
      </dgm:t>
    </dgm:pt>
    <dgm:pt modelId="{F3B89FEB-3B58-5D47-9E79-CE62A411B9C7}" type="parTrans" cxnId="{03197B1D-3C7D-A24B-9E0D-08EA637C10E9}">
      <dgm:prSet/>
      <dgm:spPr/>
      <dgm:t>
        <a:bodyPr/>
        <a:lstStyle/>
        <a:p>
          <a:endParaRPr lang="en-US"/>
        </a:p>
      </dgm:t>
    </dgm:pt>
    <dgm:pt modelId="{47234ADC-8CBB-D842-9673-3A74CD8AE12C}" type="sibTrans" cxnId="{03197B1D-3C7D-A24B-9E0D-08EA637C10E9}">
      <dgm:prSet/>
      <dgm:spPr/>
      <dgm:t>
        <a:bodyPr/>
        <a:lstStyle/>
        <a:p>
          <a:endParaRPr lang="en-US"/>
        </a:p>
      </dgm:t>
    </dgm:pt>
    <dgm:pt modelId="{8704466E-DCAE-7A4D-98EB-B7DF618A20AB}">
      <dgm:prSet/>
      <dgm:spPr/>
      <dgm:t>
        <a:bodyPr/>
        <a:lstStyle/>
        <a:p>
          <a:pPr rtl="0"/>
          <a:r>
            <a:rPr lang="en-US" b="0" dirty="0" smtClean="0">
              <a:latin typeface="+mj-lt"/>
            </a:rPr>
            <a:t>Only sender &amp; receiver share a key</a:t>
          </a:r>
          <a:endParaRPr lang="en-US" b="0" dirty="0">
            <a:latin typeface="+mj-lt"/>
          </a:endParaRPr>
        </a:p>
      </dgm:t>
    </dgm:pt>
    <dgm:pt modelId="{81DE89FA-19CE-6444-AD98-5F0C7A312918}" type="parTrans" cxnId="{98479848-F377-1640-A060-096FAB2C97BC}">
      <dgm:prSet/>
      <dgm:spPr/>
      <dgm:t>
        <a:bodyPr/>
        <a:lstStyle/>
        <a:p>
          <a:endParaRPr lang="en-US"/>
        </a:p>
      </dgm:t>
    </dgm:pt>
    <dgm:pt modelId="{B2A52291-5EAC-6A44-B56E-943C8206622C}" type="sibTrans" cxnId="{98479848-F377-1640-A060-096FAB2C97BC}">
      <dgm:prSet/>
      <dgm:spPr/>
      <dgm:t>
        <a:bodyPr/>
        <a:lstStyle/>
        <a:p>
          <a:endParaRPr lang="en-US"/>
        </a:p>
      </dgm:t>
    </dgm:pt>
    <dgm:pt modelId="{55EFEF62-1402-474C-946F-B429D1E63E58}" type="pres">
      <dgm:prSet presAssocID="{467ED640-C614-3E4A-9195-721F16A5A826}" presName="Name0" presStyleCnt="0">
        <dgm:presLayoutVars>
          <dgm:chMax val="7"/>
          <dgm:dir/>
          <dgm:animLvl val="lvl"/>
          <dgm:resizeHandles val="exact"/>
        </dgm:presLayoutVars>
      </dgm:prSet>
      <dgm:spPr/>
      <dgm:t>
        <a:bodyPr/>
        <a:lstStyle/>
        <a:p>
          <a:endParaRPr lang="en-US"/>
        </a:p>
      </dgm:t>
    </dgm:pt>
    <dgm:pt modelId="{04D1C139-1F44-7D42-97B4-7E1B3C61C310}" type="pres">
      <dgm:prSet presAssocID="{6A13F55D-EDBD-114A-AEDB-6520654B78A8}" presName="circle1" presStyleLbl="node1" presStyleIdx="0" presStyleCnt="3"/>
      <dgm:spPr>
        <a:solidFill>
          <a:schemeClr val="accent1"/>
        </a:solidFill>
      </dgm:spPr>
    </dgm:pt>
    <dgm:pt modelId="{7D143E97-AEB1-E044-87DF-3C76B48B3163}" type="pres">
      <dgm:prSet presAssocID="{6A13F55D-EDBD-114A-AEDB-6520654B78A8}" presName="space" presStyleCnt="0"/>
      <dgm:spPr/>
    </dgm:pt>
    <dgm:pt modelId="{162FAF4A-757D-EE44-8C29-6578B7BE8894}" type="pres">
      <dgm:prSet presAssocID="{6A13F55D-EDBD-114A-AEDB-6520654B78A8}" presName="rect1" presStyleLbl="alignAcc1" presStyleIdx="0" presStyleCnt="3" custScaleY="81551"/>
      <dgm:spPr/>
      <dgm:t>
        <a:bodyPr/>
        <a:lstStyle/>
        <a:p>
          <a:endParaRPr lang="en-US"/>
        </a:p>
      </dgm:t>
    </dgm:pt>
    <dgm:pt modelId="{F824FDFB-5F5F-254B-9D5C-50BDF1E89105}" type="pres">
      <dgm:prSet presAssocID="{F97FF3C3-A6A7-3F4B-8A53-19B20FA19182}" presName="vertSpace2" presStyleLbl="node1" presStyleIdx="0" presStyleCnt="3"/>
      <dgm:spPr/>
    </dgm:pt>
    <dgm:pt modelId="{A56489F7-EC62-A848-9DD9-B3572A72D705}" type="pres">
      <dgm:prSet presAssocID="{F97FF3C3-A6A7-3F4B-8A53-19B20FA19182}" presName="circle2" presStyleLbl="node1" presStyleIdx="1" presStyleCnt="3"/>
      <dgm:spPr>
        <a:solidFill>
          <a:schemeClr val="accent2"/>
        </a:solidFill>
      </dgm:spPr>
    </dgm:pt>
    <dgm:pt modelId="{9C4DDA5F-2390-A549-90B9-5F960E28DDE6}" type="pres">
      <dgm:prSet presAssocID="{F97FF3C3-A6A7-3F4B-8A53-19B20FA19182}" presName="rect2" presStyleLbl="alignAcc1" presStyleIdx="1" presStyleCnt="3" custScaleY="87001"/>
      <dgm:spPr/>
      <dgm:t>
        <a:bodyPr/>
        <a:lstStyle/>
        <a:p>
          <a:endParaRPr lang="en-US"/>
        </a:p>
      </dgm:t>
    </dgm:pt>
    <dgm:pt modelId="{1DFBBFEC-B6C6-484E-822C-6513579054B5}" type="pres">
      <dgm:prSet presAssocID="{46A5FF01-1017-4340-8BF9-A7EF0DA32086}" presName="vertSpace3" presStyleLbl="node1" presStyleIdx="1" presStyleCnt="3"/>
      <dgm:spPr/>
    </dgm:pt>
    <dgm:pt modelId="{9FB7C61E-C4DD-B747-BB29-DCE1D55CED32}" type="pres">
      <dgm:prSet presAssocID="{46A5FF01-1017-4340-8BF9-A7EF0DA32086}" presName="circle3" presStyleLbl="node1" presStyleIdx="2" presStyleCnt="3"/>
      <dgm:spPr>
        <a:solidFill>
          <a:schemeClr val="accent1"/>
        </a:solidFill>
      </dgm:spPr>
    </dgm:pt>
    <dgm:pt modelId="{4960AB30-E228-0044-AB56-9832EFB3F416}" type="pres">
      <dgm:prSet presAssocID="{46A5FF01-1017-4340-8BF9-A7EF0DA32086}" presName="rect3" presStyleLbl="alignAcc1" presStyleIdx="2" presStyleCnt="3"/>
      <dgm:spPr/>
      <dgm:t>
        <a:bodyPr/>
        <a:lstStyle/>
        <a:p>
          <a:endParaRPr lang="en-US"/>
        </a:p>
      </dgm:t>
    </dgm:pt>
    <dgm:pt modelId="{50000305-E90F-9F48-832D-1B551E78EEA1}" type="pres">
      <dgm:prSet presAssocID="{6A13F55D-EDBD-114A-AEDB-6520654B78A8}" presName="rect1ParTx" presStyleLbl="alignAcc1" presStyleIdx="2" presStyleCnt="3">
        <dgm:presLayoutVars>
          <dgm:chMax val="1"/>
          <dgm:bulletEnabled val="1"/>
        </dgm:presLayoutVars>
      </dgm:prSet>
      <dgm:spPr/>
      <dgm:t>
        <a:bodyPr/>
        <a:lstStyle/>
        <a:p>
          <a:endParaRPr lang="en-US"/>
        </a:p>
      </dgm:t>
    </dgm:pt>
    <dgm:pt modelId="{5BB68BD3-8944-314A-9722-C464DFC63A36}" type="pres">
      <dgm:prSet presAssocID="{6A13F55D-EDBD-114A-AEDB-6520654B78A8}" presName="rect1ChTx" presStyleLbl="alignAcc1" presStyleIdx="2" presStyleCnt="3">
        <dgm:presLayoutVars>
          <dgm:bulletEnabled val="1"/>
        </dgm:presLayoutVars>
      </dgm:prSet>
      <dgm:spPr/>
    </dgm:pt>
    <dgm:pt modelId="{E3C5539B-5B49-6644-93F1-0733497FD27B}" type="pres">
      <dgm:prSet presAssocID="{F97FF3C3-A6A7-3F4B-8A53-19B20FA19182}" presName="rect2ParTx" presStyleLbl="alignAcc1" presStyleIdx="2" presStyleCnt="3">
        <dgm:presLayoutVars>
          <dgm:chMax val="1"/>
          <dgm:bulletEnabled val="1"/>
        </dgm:presLayoutVars>
      </dgm:prSet>
      <dgm:spPr/>
      <dgm:t>
        <a:bodyPr/>
        <a:lstStyle/>
        <a:p>
          <a:endParaRPr lang="en-US"/>
        </a:p>
      </dgm:t>
    </dgm:pt>
    <dgm:pt modelId="{F63C5721-CDCD-0E44-857F-A3B146150CD4}" type="pres">
      <dgm:prSet presAssocID="{F97FF3C3-A6A7-3F4B-8A53-19B20FA19182}" presName="rect2ChTx" presStyleLbl="alignAcc1" presStyleIdx="2" presStyleCnt="3">
        <dgm:presLayoutVars>
          <dgm:bulletEnabled val="1"/>
        </dgm:presLayoutVars>
      </dgm:prSet>
      <dgm:spPr/>
      <dgm:t>
        <a:bodyPr/>
        <a:lstStyle/>
        <a:p>
          <a:endParaRPr lang="en-US"/>
        </a:p>
      </dgm:t>
    </dgm:pt>
    <dgm:pt modelId="{576C8ECA-F6A7-4D46-B348-ECB99A8DC954}" type="pres">
      <dgm:prSet presAssocID="{46A5FF01-1017-4340-8BF9-A7EF0DA32086}" presName="rect3ParTx" presStyleLbl="alignAcc1" presStyleIdx="2" presStyleCnt="3">
        <dgm:presLayoutVars>
          <dgm:chMax val="1"/>
          <dgm:bulletEnabled val="1"/>
        </dgm:presLayoutVars>
      </dgm:prSet>
      <dgm:spPr/>
      <dgm:t>
        <a:bodyPr/>
        <a:lstStyle/>
        <a:p>
          <a:endParaRPr lang="en-US"/>
        </a:p>
      </dgm:t>
    </dgm:pt>
    <dgm:pt modelId="{52907ABB-2798-234B-AC87-6694DC68A9CB}" type="pres">
      <dgm:prSet presAssocID="{46A5FF01-1017-4340-8BF9-A7EF0DA32086}" presName="rect3ChTx" presStyleLbl="alignAcc1" presStyleIdx="2" presStyleCnt="3">
        <dgm:presLayoutVars>
          <dgm:bulletEnabled val="1"/>
        </dgm:presLayoutVars>
      </dgm:prSet>
      <dgm:spPr/>
      <dgm:t>
        <a:bodyPr/>
        <a:lstStyle/>
        <a:p>
          <a:endParaRPr lang="en-US"/>
        </a:p>
      </dgm:t>
    </dgm:pt>
  </dgm:ptLst>
  <dgm:cxnLst>
    <dgm:cxn modelId="{B95FE9C4-A6B2-064E-8EA4-B345CD81F86F}" type="presOf" srcId="{AD210C83-F373-0C44-B3B7-102B711D0327}" destId="{F63C5721-CDCD-0E44-857F-A3B146150CD4}" srcOrd="0" destOrd="1" presId="urn:microsoft.com/office/officeart/2005/8/layout/target3"/>
    <dgm:cxn modelId="{8506BFE8-CCD9-1747-974F-EBAD44D83D83}" type="presOf" srcId="{46A5FF01-1017-4340-8BF9-A7EF0DA32086}" destId="{4960AB30-E228-0044-AB56-9832EFB3F416}" srcOrd="0" destOrd="0" presId="urn:microsoft.com/office/officeart/2005/8/layout/target3"/>
    <dgm:cxn modelId="{F2927914-5C62-9D4C-BF03-6812E0C17C4A}" srcId="{F97FF3C3-A6A7-3F4B-8A53-19B20FA19182}" destId="{6AD3880F-016F-D046-8948-37FF48B0EBB6}" srcOrd="2" destOrd="0" parTransId="{E1D1C5A6-C380-CB4A-A64F-6ADB2A7933D0}" sibTransId="{220612C2-B472-E44D-BCF8-620FC6502369}"/>
    <dgm:cxn modelId="{3D28C181-50B5-594B-B410-14368C20A7FE}" type="presOf" srcId="{6A13F55D-EDBD-114A-AEDB-6520654B78A8}" destId="{50000305-E90F-9F48-832D-1B551E78EEA1}" srcOrd="1" destOrd="0" presId="urn:microsoft.com/office/officeart/2005/8/layout/target3"/>
    <dgm:cxn modelId="{848AE8FF-0F6F-C749-975A-B58F8C7513C8}" type="presOf" srcId="{6A13F55D-EDBD-114A-AEDB-6520654B78A8}" destId="{162FAF4A-757D-EE44-8C29-6578B7BE8894}" srcOrd="0" destOrd="0" presId="urn:microsoft.com/office/officeart/2005/8/layout/target3"/>
    <dgm:cxn modelId="{6637F3F4-A16B-274B-8455-56975FC499D1}" type="presOf" srcId="{6AD3880F-016F-D046-8948-37FF48B0EBB6}" destId="{F63C5721-CDCD-0E44-857F-A3B146150CD4}" srcOrd="0" destOrd="2" presId="urn:microsoft.com/office/officeart/2005/8/layout/target3"/>
    <dgm:cxn modelId="{E27FA615-E5BB-D64E-887F-482BC87F0D46}" type="presOf" srcId="{46A5FF01-1017-4340-8BF9-A7EF0DA32086}" destId="{576C8ECA-F6A7-4D46-B348-ECB99A8DC954}" srcOrd="1" destOrd="0" presId="urn:microsoft.com/office/officeart/2005/8/layout/target3"/>
    <dgm:cxn modelId="{85E9819D-9F60-A542-88F6-6E73397B37C8}" srcId="{467ED640-C614-3E4A-9195-721F16A5A826}" destId="{F97FF3C3-A6A7-3F4B-8A53-19B20FA19182}" srcOrd="1" destOrd="0" parTransId="{28B0D4F4-DA6A-CC46-AFE4-163C3C62627D}" sibTransId="{BC76B6A4-C13D-BA47-B643-B0BD85BEC4E5}"/>
    <dgm:cxn modelId="{64822249-6D04-6744-85C1-1DFB4B488A7C}" type="presOf" srcId="{B9D9C573-115F-BE44-B0DE-CCF6D4B01F53}" destId="{F63C5721-CDCD-0E44-857F-A3B146150CD4}" srcOrd="0" destOrd="0" presId="urn:microsoft.com/office/officeart/2005/8/layout/target3"/>
    <dgm:cxn modelId="{EE019FB5-65F3-D542-9E2F-5307BA15664C}" type="presOf" srcId="{467ED640-C614-3E4A-9195-721F16A5A826}" destId="{55EFEF62-1402-474C-946F-B429D1E63E58}" srcOrd="0" destOrd="0" presId="urn:microsoft.com/office/officeart/2005/8/layout/target3"/>
    <dgm:cxn modelId="{03197B1D-3C7D-A24B-9E0D-08EA637C10E9}" srcId="{467ED640-C614-3E4A-9195-721F16A5A826}" destId="{46A5FF01-1017-4340-8BF9-A7EF0DA32086}" srcOrd="2" destOrd="0" parTransId="{F3B89FEB-3B58-5D47-9E79-CE62A411B9C7}" sibTransId="{47234ADC-8CBB-D842-9673-3A74CD8AE12C}"/>
    <dgm:cxn modelId="{5C52DBBD-1866-C449-9AFE-DF940D6CD323}" type="presOf" srcId="{8704466E-DCAE-7A4D-98EB-B7DF618A20AB}" destId="{52907ABB-2798-234B-AC87-6694DC68A9CB}" srcOrd="0" destOrd="0" presId="urn:microsoft.com/office/officeart/2005/8/layout/target3"/>
    <dgm:cxn modelId="{C7617282-A1C2-B94D-A96C-26EC5FC1ED65}" type="presOf" srcId="{F97FF3C3-A6A7-3F4B-8A53-19B20FA19182}" destId="{9C4DDA5F-2390-A549-90B9-5F960E28DDE6}" srcOrd="0" destOrd="0" presId="urn:microsoft.com/office/officeart/2005/8/layout/target3"/>
    <dgm:cxn modelId="{A53DE99A-90AF-1E4A-BA3F-EA3C76F67322}" srcId="{F97FF3C3-A6A7-3F4B-8A53-19B20FA19182}" destId="{AD210C83-F373-0C44-B3B7-102B711D0327}" srcOrd="1" destOrd="0" parTransId="{EAF3F70B-179D-844D-BB33-DB253CE16E7E}" sibTransId="{DCC39777-A559-2148-A812-1366BBAF7197}"/>
    <dgm:cxn modelId="{31A32C4D-4531-E24F-97D2-C5E1C099C4DF}" srcId="{F97FF3C3-A6A7-3F4B-8A53-19B20FA19182}" destId="{B9D9C573-115F-BE44-B0DE-CCF6D4B01F53}" srcOrd="0" destOrd="0" parTransId="{0AEA0AD9-30FD-3D45-9972-FB5BE226CCA2}" sibTransId="{980400B9-A6D3-4044-B407-B8FF7B2F8ED8}"/>
    <dgm:cxn modelId="{CE6777B1-3BC7-5E44-A110-075D82624DDF}" type="presOf" srcId="{F97FF3C3-A6A7-3F4B-8A53-19B20FA19182}" destId="{E3C5539B-5B49-6644-93F1-0733497FD27B}" srcOrd="1" destOrd="0" presId="urn:microsoft.com/office/officeart/2005/8/layout/target3"/>
    <dgm:cxn modelId="{111B953E-F935-3E42-A51B-B65C106AC2C9}" srcId="{467ED640-C614-3E4A-9195-721F16A5A826}" destId="{6A13F55D-EDBD-114A-AEDB-6520654B78A8}" srcOrd="0" destOrd="0" parTransId="{84E85784-E758-8C42-9487-0B1F55300D65}" sibTransId="{DC55E9E6-6613-1B46-B0D0-01C16238BA73}"/>
    <dgm:cxn modelId="{98479848-F377-1640-A060-096FAB2C97BC}" srcId="{46A5FF01-1017-4340-8BF9-A7EF0DA32086}" destId="{8704466E-DCAE-7A4D-98EB-B7DF618A20AB}" srcOrd="0" destOrd="0" parTransId="{81DE89FA-19CE-6444-AD98-5F0C7A312918}" sibTransId="{B2A52291-5EAC-6A44-B56E-943C8206622C}"/>
    <dgm:cxn modelId="{D8A19153-3F86-AA4B-8964-81D101F5E027}" type="presParOf" srcId="{55EFEF62-1402-474C-946F-B429D1E63E58}" destId="{04D1C139-1F44-7D42-97B4-7E1B3C61C310}" srcOrd="0" destOrd="0" presId="urn:microsoft.com/office/officeart/2005/8/layout/target3"/>
    <dgm:cxn modelId="{E2277B5E-78BB-3D4B-9E1F-D50B3B899513}" type="presParOf" srcId="{55EFEF62-1402-474C-946F-B429D1E63E58}" destId="{7D143E97-AEB1-E044-87DF-3C76B48B3163}" srcOrd="1" destOrd="0" presId="urn:microsoft.com/office/officeart/2005/8/layout/target3"/>
    <dgm:cxn modelId="{0694F43D-66DE-414F-9BAE-47D797E0CFB0}" type="presParOf" srcId="{55EFEF62-1402-474C-946F-B429D1E63E58}" destId="{162FAF4A-757D-EE44-8C29-6578B7BE8894}" srcOrd="2" destOrd="0" presId="urn:microsoft.com/office/officeart/2005/8/layout/target3"/>
    <dgm:cxn modelId="{00DDD2BF-BE5E-134A-B9FE-B983ACBA218B}" type="presParOf" srcId="{55EFEF62-1402-474C-946F-B429D1E63E58}" destId="{F824FDFB-5F5F-254B-9D5C-50BDF1E89105}" srcOrd="3" destOrd="0" presId="urn:microsoft.com/office/officeart/2005/8/layout/target3"/>
    <dgm:cxn modelId="{A33C856D-EF89-6740-9399-18E6BE21463A}" type="presParOf" srcId="{55EFEF62-1402-474C-946F-B429D1E63E58}" destId="{A56489F7-EC62-A848-9DD9-B3572A72D705}" srcOrd="4" destOrd="0" presId="urn:microsoft.com/office/officeart/2005/8/layout/target3"/>
    <dgm:cxn modelId="{EE5A0B99-EB1F-8E4B-8413-1F4122C0C3D5}" type="presParOf" srcId="{55EFEF62-1402-474C-946F-B429D1E63E58}" destId="{9C4DDA5F-2390-A549-90B9-5F960E28DDE6}" srcOrd="5" destOrd="0" presId="urn:microsoft.com/office/officeart/2005/8/layout/target3"/>
    <dgm:cxn modelId="{710F363C-01DA-044C-BF2A-0A636D5D6646}" type="presParOf" srcId="{55EFEF62-1402-474C-946F-B429D1E63E58}" destId="{1DFBBFEC-B6C6-484E-822C-6513579054B5}" srcOrd="6" destOrd="0" presId="urn:microsoft.com/office/officeart/2005/8/layout/target3"/>
    <dgm:cxn modelId="{8F70EF17-0283-0E41-8748-8F3928930FB4}" type="presParOf" srcId="{55EFEF62-1402-474C-946F-B429D1E63E58}" destId="{9FB7C61E-C4DD-B747-BB29-DCE1D55CED32}" srcOrd="7" destOrd="0" presId="urn:microsoft.com/office/officeart/2005/8/layout/target3"/>
    <dgm:cxn modelId="{A0923FD4-E3A9-F44A-8111-AD48EBA381B2}" type="presParOf" srcId="{55EFEF62-1402-474C-946F-B429D1E63E58}" destId="{4960AB30-E228-0044-AB56-9832EFB3F416}" srcOrd="8" destOrd="0" presId="urn:microsoft.com/office/officeart/2005/8/layout/target3"/>
    <dgm:cxn modelId="{C7B10C2A-4EDB-B545-886C-C46B61D64647}" type="presParOf" srcId="{55EFEF62-1402-474C-946F-B429D1E63E58}" destId="{50000305-E90F-9F48-832D-1B551E78EEA1}" srcOrd="9" destOrd="0" presId="urn:microsoft.com/office/officeart/2005/8/layout/target3"/>
    <dgm:cxn modelId="{057D084A-87CE-2348-AA93-FFB7DE7E0316}" type="presParOf" srcId="{55EFEF62-1402-474C-946F-B429D1E63E58}" destId="{5BB68BD3-8944-314A-9722-C464DFC63A36}" srcOrd="10" destOrd="0" presId="urn:microsoft.com/office/officeart/2005/8/layout/target3"/>
    <dgm:cxn modelId="{219E5414-D7CD-1249-88E1-A4FD8DE81C85}" type="presParOf" srcId="{55EFEF62-1402-474C-946F-B429D1E63E58}" destId="{E3C5539B-5B49-6644-93F1-0733497FD27B}" srcOrd="11" destOrd="0" presId="urn:microsoft.com/office/officeart/2005/8/layout/target3"/>
    <dgm:cxn modelId="{855DA745-763F-3949-895A-EB8C32DF2206}" type="presParOf" srcId="{55EFEF62-1402-474C-946F-B429D1E63E58}" destId="{F63C5721-CDCD-0E44-857F-A3B146150CD4}" srcOrd="12" destOrd="0" presId="urn:microsoft.com/office/officeart/2005/8/layout/target3"/>
    <dgm:cxn modelId="{9090A0B8-6E76-DA42-A094-9FAD29C39DF7}" type="presParOf" srcId="{55EFEF62-1402-474C-946F-B429D1E63E58}" destId="{576C8ECA-F6A7-4D46-B348-ECB99A8DC954}" srcOrd="13" destOrd="0" presId="urn:microsoft.com/office/officeart/2005/8/layout/target3"/>
    <dgm:cxn modelId="{7E94AE17-4833-754A-9F8B-0195F3B72EF8}" type="presParOf" srcId="{55EFEF62-1402-474C-946F-B429D1E63E58}" destId="{52907ABB-2798-234B-AC87-6694DC68A9CB}"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9BD5E3-EB33-8B47-844D-47FC9D462F9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DED8AF20-1530-CA4C-B21F-4DD70E743F50}">
      <dgm:prSet/>
      <dgm:spPr/>
      <dgm:t>
        <a:bodyPr/>
        <a:lstStyle/>
        <a:p>
          <a:pPr rtl="0"/>
          <a:r>
            <a:rPr lang="en-US" smtClean="0"/>
            <a:t>Can be applied to a block of data of any size</a:t>
          </a:r>
          <a:endParaRPr lang="en-US"/>
        </a:p>
      </dgm:t>
    </dgm:pt>
    <dgm:pt modelId="{9E8CF9CA-9A50-FA4D-BE09-93BB47E6ECB8}" type="parTrans" cxnId="{B9C2458C-4A7A-864C-BE80-4FE18B490050}">
      <dgm:prSet/>
      <dgm:spPr/>
      <dgm:t>
        <a:bodyPr/>
        <a:lstStyle/>
        <a:p>
          <a:endParaRPr lang="en-US"/>
        </a:p>
      </dgm:t>
    </dgm:pt>
    <dgm:pt modelId="{EAF00437-7F0E-A343-A2DD-747CE1CC66F1}" type="sibTrans" cxnId="{B9C2458C-4A7A-864C-BE80-4FE18B490050}">
      <dgm:prSet/>
      <dgm:spPr/>
      <dgm:t>
        <a:bodyPr/>
        <a:lstStyle/>
        <a:p>
          <a:endParaRPr lang="en-US"/>
        </a:p>
      </dgm:t>
    </dgm:pt>
    <dgm:pt modelId="{DFE10521-EEEF-F944-A944-534F0A79F7E5}">
      <dgm:prSet/>
      <dgm:spPr/>
      <dgm:t>
        <a:bodyPr/>
        <a:lstStyle/>
        <a:p>
          <a:pPr rtl="0"/>
          <a:r>
            <a:rPr lang="en-US" smtClean="0"/>
            <a:t>Produces a fixed-length output</a:t>
          </a:r>
          <a:endParaRPr lang="en-US"/>
        </a:p>
      </dgm:t>
    </dgm:pt>
    <dgm:pt modelId="{0A9EC2A2-1EE9-6E44-9062-734AE441FB88}" type="parTrans" cxnId="{4FDA099F-6F83-2741-ABCF-74C92BB57355}">
      <dgm:prSet/>
      <dgm:spPr/>
      <dgm:t>
        <a:bodyPr/>
        <a:lstStyle/>
        <a:p>
          <a:endParaRPr lang="en-US"/>
        </a:p>
      </dgm:t>
    </dgm:pt>
    <dgm:pt modelId="{D2959B7C-00BC-CB44-A21F-6DF0EE6B3000}" type="sibTrans" cxnId="{4FDA099F-6F83-2741-ABCF-74C92BB57355}">
      <dgm:prSet/>
      <dgm:spPr/>
      <dgm:t>
        <a:bodyPr/>
        <a:lstStyle/>
        <a:p>
          <a:endParaRPr lang="en-US"/>
        </a:p>
      </dgm:t>
    </dgm:pt>
    <dgm:pt modelId="{D2CFAD1B-7382-1C45-8430-56EC2C2C1EAE}">
      <dgm:prSet/>
      <dgm:spPr/>
      <dgm:t>
        <a:bodyPr/>
        <a:lstStyle/>
        <a:p>
          <a:pPr rtl="0"/>
          <a:r>
            <a:rPr lang="en-US" smtClean="0"/>
            <a:t>H(x) is relatively easy to compute for any given x</a:t>
          </a:r>
          <a:endParaRPr lang="en-US"/>
        </a:p>
      </dgm:t>
    </dgm:pt>
    <dgm:pt modelId="{220392C2-2B01-DE4C-AB3D-F0A0E7BB0B96}" type="parTrans" cxnId="{065C5B67-10D7-BF42-92C8-97810F4B368A}">
      <dgm:prSet/>
      <dgm:spPr/>
      <dgm:t>
        <a:bodyPr/>
        <a:lstStyle/>
        <a:p>
          <a:endParaRPr lang="en-US"/>
        </a:p>
      </dgm:t>
    </dgm:pt>
    <dgm:pt modelId="{4FE5E2A1-29FC-3A4C-A703-52A0C008A60B}" type="sibTrans" cxnId="{065C5B67-10D7-BF42-92C8-97810F4B368A}">
      <dgm:prSet/>
      <dgm:spPr/>
      <dgm:t>
        <a:bodyPr/>
        <a:lstStyle/>
        <a:p>
          <a:endParaRPr lang="en-US"/>
        </a:p>
      </dgm:t>
    </dgm:pt>
    <dgm:pt modelId="{BBF89938-F6A5-DD4C-ACDB-3654B3C78424}">
      <dgm:prSet/>
      <dgm:spPr/>
      <dgm:t>
        <a:bodyPr/>
        <a:lstStyle/>
        <a:p>
          <a:pPr rtl="0"/>
          <a:r>
            <a:rPr lang="en-US" smtClean="0"/>
            <a:t>One-way or pre-image resistant</a:t>
          </a:r>
          <a:endParaRPr lang="en-US"/>
        </a:p>
      </dgm:t>
    </dgm:pt>
    <dgm:pt modelId="{44036F87-FE5D-144F-B582-8D7051EDFCFC}" type="parTrans" cxnId="{A13A8B75-C4F7-2043-B742-877234C7701B}">
      <dgm:prSet/>
      <dgm:spPr/>
      <dgm:t>
        <a:bodyPr/>
        <a:lstStyle/>
        <a:p>
          <a:endParaRPr lang="en-US"/>
        </a:p>
      </dgm:t>
    </dgm:pt>
    <dgm:pt modelId="{D4962C4E-D15E-AC41-9881-8B954C808056}" type="sibTrans" cxnId="{A13A8B75-C4F7-2043-B742-877234C7701B}">
      <dgm:prSet/>
      <dgm:spPr/>
      <dgm:t>
        <a:bodyPr/>
        <a:lstStyle/>
        <a:p>
          <a:endParaRPr lang="en-US"/>
        </a:p>
      </dgm:t>
    </dgm:pt>
    <dgm:pt modelId="{7F896DCC-3165-CF40-A069-19AA5D0C5082}">
      <dgm:prSet/>
      <dgm:spPr/>
      <dgm:t>
        <a:bodyPr/>
        <a:lstStyle/>
        <a:p>
          <a:pPr rtl="0"/>
          <a:r>
            <a:rPr lang="en-US" smtClean="0"/>
            <a:t>Computationally infeasible to find x such that H(x) = h</a:t>
          </a:r>
          <a:endParaRPr lang="en-US"/>
        </a:p>
      </dgm:t>
    </dgm:pt>
    <dgm:pt modelId="{623C602B-05A8-E647-A47D-4CA866E87B00}" type="parTrans" cxnId="{BB2224B2-6EE7-8941-86FB-F3B9BEA1D2BD}">
      <dgm:prSet/>
      <dgm:spPr/>
      <dgm:t>
        <a:bodyPr/>
        <a:lstStyle/>
        <a:p>
          <a:endParaRPr lang="en-US"/>
        </a:p>
      </dgm:t>
    </dgm:pt>
    <dgm:pt modelId="{528FED1B-22C3-B842-87E9-486A18F37C6B}" type="sibTrans" cxnId="{BB2224B2-6EE7-8941-86FB-F3B9BEA1D2BD}">
      <dgm:prSet/>
      <dgm:spPr/>
      <dgm:t>
        <a:bodyPr/>
        <a:lstStyle/>
        <a:p>
          <a:endParaRPr lang="en-US"/>
        </a:p>
      </dgm:t>
    </dgm:pt>
    <dgm:pt modelId="{E5C53E5A-E3F3-A24B-A9BB-3DC95B9B3FDF}">
      <dgm:prSet/>
      <dgm:spPr/>
      <dgm:t>
        <a:bodyPr/>
        <a:lstStyle/>
        <a:p>
          <a:pPr rtl="0"/>
          <a:r>
            <a:rPr lang="en-US" smtClean="0"/>
            <a:t>Computationally infeasible to find y ≠ x such that H(y) = H(x)</a:t>
          </a:r>
          <a:endParaRPr lang="en-US"/>
        </a:p>
      </dgm:t>
    </dgm:pt>
    <dgm:pt modelId="{F752E2D6-4B34-EB4F-BA5B-8F6B115ABB3F}" type="parTrans" cxnId="{6FD664F4-24A5-2240-B910-3D5239A20C5E}">
      <dgm:prSet/>
      <dgm:spPr/>
      <dgm:t>
        <a:bodyPr/>
        <a:lstStyle/>
        <a:p>
          <a:endParaRPr lang="en-US"/>
        </a:p>
      </dgm:t>
    </dgm:pt>
    <dgm:pt modelId="{1AEF71E4-0D74-024D-A54F-75EAC394EE2E}" type="sibTrans" cxnId="{6FD664F4-24A5-2240-B910-3D5239A20C5E}">
      <dgm:prSet/>
      <dgm:spPr/>
      <dgm:t>
        <a:bodyPr/>
        <a:lstStyle/>
        <a:p>
          <a:endParaRPr lang="en-US"/>
        </a:p>
      </dgm:t>
    </dgm:pt>
    <dgm:pt modelId="{D6884361-C691-7844-A52A-F31AAC43CDC1}">
      <dgm:prSet/>
      <dgm:spPr/>
      <dgm:t>
        <a:bodyPr/>
        <a:lstStyle/>
        <a:p>
          <a:pPr rtl="0"/>
          <a:r>
            <a:rPr lang="en-US" smtClean="0"/>
            <a:t>Collision resistant or strong collision resistance </a:t>
          </a:r>
          <a:endParaRPr lang="en-US"/>
        </a:p>
      </dgm:t>
    </dgm:pt>
    <dgm:pt modelId="{6F5447A3-0C53-5E47-AD6F-B97888FDAAD9}" type="parTrans" cxnId="{9E0C3B13-41BA-114F-B23C-71E5DBB67F7D}">
      <dgm:prSet/>
      <dgm:spPr/>
      <dgm:t>
        <a:bodyPr/>
        <a:lstStyle/>
        <a:p>
          <a:endParaRPr lang="en-US"/>
        </a:p>
      </dgm:t>
    </dgm:pt>
    <dgm:pt modelId="{576FE497-30B1-AF40-9924-CA9A51870D45}" type="sibTrans" cxnId="{9E0C3B13-41BA-114F-B23C-71E5DBB67F7D}">
      <dgm:prSet/>
      <dgm:spPr/>
      <dgm:t>
        <a:bodyPr/>
        <a:lstStyle/>
        <a:p>
          <a:endParaRPr lang="en-US"/>
        </a:p>
      </dgm:t>
    </dgm:pt>
    <dgm:pt modelId="{770ED44B-71B0-0F4D-8699-E67B9EF5A296}">
      <dgm:prSet/>
      <dgm:spPr/>
      <dgm:t>
        <a:bodyPr/>
        <a:lstStyle/>
        <a:p>
          <a:pPr rtl="0"/>
          <a:r>
            <a:rPr lang="en-US" smtClean="0"/>
            <a:t>Computationally infeasible to find any pair (x,y) such that H(x) = H(y)</a:t>
          </a:r>
          <a:endParaRPr lang="en-US"/>
        </a:p>
      </dgm:t>
    </dgm:pt>
    <dgm:pt modelId="{9D67CA6D-CBC9-C842-B43C-C76CDE3C8945}" type="parTrans" cxnId="{A91EE391-A0D8-1E4F-93A0-0EAFCFFAD8C8}">
      <dgm:prSet/>
      <dgm:spPr/>
      <dgm:t>
        <a:bodyPr/>
        <a:lstStyle/>
        <a:p>
          <a:endParaRPr lang="en-US"/>
        </a:p>
      </dgm:t>
    </dgm:pt>
    <dgm:pt modelId="{AA482BDB-AFE8-BC41-80F6-68FC8183C2BC}" type="sibTrans" cxnId="{A91EE391-A0D8-1E4F-93A0-0EAFCFFAD8C8}">
      <dgm:prSet/>
      <dgm:spPr/>
      <dgm:t>
        <a:bodyPr/>
        <a:lstStyle/>
        <a:p>
          <a:endParaRPr lang="en-US"/>
        </a:p>
      </dgm:t>
    </dgm:pt>
    <dgm:pt modelId="{3AAEC6AA-0C8F-6848-A0F9-9876CF425DC3}" type="pres">
      <dgm:prSet presAssocID="{AA9BD5E3-EB33-8B47-844D-47FC9D462F9C}" presName="Name0" presStyleCnt="0">
        <dgm:presLayoutVars>
          <dgm:chMax val="7"/>
          <dgm:chPref val="7"/>
          <dgm:dir/>
        </dgm:presLayoutVars>
      </dgm:prSet>
      <dgm:spPr/>
      <dgm:t>
        <a:bodyPr/>
        <a:lstStyle/>
        <a:p>
          <a:endParaRPr lang="en-US"/>
        </a:p>
      </dgm:t>
    </dgm:pt>
    <dgm:pt modelId="{72FDECFA-844C-CD40-8E13-783D9A8C7840}" type="pres">
      <dgm:prSet presAssocID="{AA9BD5E3-EB33-8B47-844D-47FC9D462F9C}" presName="Name1" presStyleCnt="0"/>
      <dgm:spPr/>
    </dgm:pt>
    <dgm:pt modelId="{F09BB97D-AD94-DE47-97F0-A116DDCDABD7}" type="pres">
      <dgm:prSet presAssocID="{AA9BD5E3-EB33-8B47-844D-47FC9D462F9C}" presName="cycle" presStyleCnt="0"/>
      <dgm:spPr/>
    </dgm:pt>
    <dgm:pt modelId="{0049E0AC-E171-7C45-B443-1DEA1DCA31FE}" type="pres">
      <dgm:prSet presAssocID="{AA9BD5E3-EB33-8B47-844D-47FC9D462F9C}" presName="srcNode" presStyleLbl="node1" presStyleIdx="0" presStyleCnt="6"/>
      <dgm:spPr/>
    </dgm:pt>
    <dgm:pt modelId="{4AB01A21-0AB8-4443-9CE3-0F53E4D1923D}" type="pres">
      <dgm:prSet presAssocID="{AA9BD5E3-EB33-8B47-844D-47FC9D462F9C}" presName="conn" presStyleLbl="parChTrans1D2" presStyleIdx="0" presStyleCnt="1"/>
      <dgm:spPr/>
      <dgm:t>
        <a:bodyPr/>
        <a:lstStyle/>
        <a:p>
          <a:endParaRPr lang="en-US"/>
        </a:p>
      </dgm:t>
    </dgm:pt>
    <dgm:pt modelId="{DAE010EA-3927-BF4F-A39B-C54DD751A55C}" type="pres">
      <dgm:prSet presAssocID="{AA9BD5E3-EB33-8B47-844D-47FC9D462F9C}" presName="extraNode" presStyleLbl="node1" presStyleIdx="0" presStyleCnt="6"/>
      <dgm:spPr/>
    </dgm:pt>
    <dgm:pt modelId="{658FB955-9B37-DD4B-9D78-D3D5928ED9AA}" type="pres">
      <dgm:prSet presAssocID="{AA9BD5E3-EB33-8B47-844D-47FC9D462F9C}" presName="dstNode" presStyleLbl="node1" presStyleIdx="0" presStyleCnt="6"/>
      <dgm:spPr/>
    </dgm:pt>
    <dgm:pt modelId="{3BCEACDC-FA18-214D-B477-D748A17EBD5C}" type="pres">
      <dgm:prSet presAssocID="{DED8AF20-1530-CA4C-B21F-4DD70E743F50}" presName="text_1" presStyleLbl="node1" presStyleIdx="0" presStyleCnt="6">
        <dgm:presLayoutVars>
          <dgm:bulletEnabled val="1"/>
        </dgm:presLayoutVars>
      </dgm:prSet>
      <dgm:spPr/>
      <dgm:t>
        <a:bodyPr/>
        <a:lstStyle/>
        <a:p>
          <a:endParaRPr lang="en-US"/>
        </a:p>
      </dgm:t>
    </dgm:pt>
    <dgm:pt modelId="{ACC677C5-26C1-B44A-8ABE-5790C7F56737}" type="pres">
      <dgm:prSet presAssocID="{DED8AF20-1530-CA4C-B21F-4DD70E743F50}" presName="accent_1" presStyleCnt="0"/>
      <dgm:spPr/>
    </dgm:pt>
    <dgm:pt modelId="{089F918A-01EF-3E48-8134-9613D20377FA}" type="pres">
      <dgm:prSet presAssocID="{DED8AF20-1530-CA4C-B21F-4DD70E743F50}" presName="accentRepeatNode" presStyleLbl="solidFgAcc1" presStyleIdx="0" presStyleCnt="6" custScaleX="85302" custScaleY="82361"/>
      <dgm:spPr/>
    </dgm:pt>
    <dgm:pt modelId="{1F06E968-547C-634E-900B-0BC15A4DFCDE}" type="pres">
      <dgm:prSet presAssocID="{DFE10521-EEEF-F944-A944-534F0A79F7E5}" presName="text_2" presStyleLbl="node1" presStyleIdx="1" presStyleCnt="6">
        <dgm:presLayoutVars>
          <dgm:bulletEnabled val="1"/>
        </dgm:presLayoutVars>
      </dgm:prSet>
      <dgm:spPr/>
      <dgm:t>
        <a:bodyPr/>
        <a:lstStyle/>
        <a:p>
          <a:endParaRPr lang="en-US"/>
        </a:p>
      </dgm:t>
    </dgm:pt>
    <dgm:pt modelId="{C4E423AE-F539-C746-A6FC-1FF92C24A600}" type="pres">
      <dgm:prSet presAssocID="{DFE10521-EEEF-F944-A944-534F0A79F7E5}" presName="accent_2" presStyleCnt="0"/>
      <dgm:spPr/>
    </dgm:pt>
    <dgm:pt modelId="{9F6A0BD0-BCC4-4241-BFF1-BD156983F18E}" type="pres">
      <dgm:prSet presAssocID="{DFE10521-EEEF-F944-A944-534F0A79F7E5}" presName="accentRepeatNode" presStyleLbl="solidFgAcc1" presStyleIdx="1" presStyleCnt="6" custScaleX="85302" custScaleY="82361"/>
      <dgm:spPr/>
    </dgm:pt>
    <dgm:pt modelId="{44AF95CB-12A5-8048-8535-0F6EB543B202}" type="pres">
      <dgm:prSet presAssocID="{D2CFAD1B-7382-1C45-8430-56EC2C2C1EAE}" presName="text_3" presStyleLbl="node1" presStyleIdx="2" presStyleCnt="6">
        <dgm:presLayoutVars>
          <dgm:bulletEnabled val="1"/>
        </dgm:presLayoutVars>
      </dgm:prSet>
      <dgm:spPr/>
      <dgm:t>
        <a:bodyPr/>
        <a:lstStyle/>
        <a:p>
          <a:endParaRPr lang="en-US"/>
        </a:p>
      </dgm:t>
    </dgm:pt>
    <dgm:pt modelId="{2B15202D-425C-8342-885F-59B350B265A2}" type="pres">
      <dgm:prSet presAssocID="{D2CFAD1B-7382-1C45-8430-56EC2C2C1EAE}" presName="accent_3" presStyleCnt="0"/>
      <dgm:spPr/>
    </dgm:pt>
    <dgm:pt modelId="{D4F67044-FF76-1043-9ED5-2F6312F32AA5}" type="pres">
      <dgm:prSet presAssocID="{D2CFAD1B-7382-1C45-8430-56EC2C2C1EAE}" presName="accentRepeatNode" presStyleLbl="solidFgAcc1" presStyleIdx="2" presStyleCnt="6" custScaleX="82361" custScaleY="84040"/>
      <dgm:spPr/>
    </dgm:pt>
    <dgm:pt modelId="{52FC5337-EF3A-1746-B44A-2109FDE2FA71}" type="pres">
      <dgm:prSet presAssocID="{BBF89938-F6A5-DD4C-ACDB-3654B3C78424}" presName="text_4" presStyleLbl="node1" presStyleIdx="3" presStyleCnt="6">
        <dgm:presLayoutVars>
          <dgm:bulletEnabled val="1"/>
        </dgm:presLayoutVars>
      </dgm:prSet>
      <dgm:spPr/>
      <dgm:t>
        <a:bodyPr/>
        <a:lstStyle/>
        <a:p>
          <a:endParaRPr lang="en-US"/>
        </a:p>
      </dgm:t>
    </dgm:pt>
    <dgm:pt modelId="{E8242BD5-009E-F54E-B3B3-B0CC1973DEBC}" type="pres">
      <dgm:prSet presAssocID="{BBF89938-F6A5-DD4C-ACDB-3654B3C78424}" presName="accent_4" presStyleCnt="0"/>
      <dgm:spPr/>
    </dgm:pt>
    <dgm:pt modelId="{EFF66B2C-21D5-B54C-8353-415B0BE1242E}" type="pres">
      <dgm:prSet presAssocID="{BBF89938-F6A5-DD4C-ACDB-3654B3C78424}" presName="accentRepeatNode" presStyleLbl="solidFgAcc1" presStyleIdx="3" presStyleCnt="6" custScaleX="85302" custScaleY="82361"/>
      <dgm:spPr/>
    </dgm:pt>
    <dgm:pt modelId="{C6157EDB-C09D-A346-9965-3F2D7C3B2796}" type="pres">
      <dgm:prSet presAssocID="{E5C53E5A-E3F3-A24B-A9BB-3DC95B9B3FDF}" presName="text_5" presStyleLbl="node1" presStyleIdx="4" presStyleCnt="6">
        <dgm:presLayoutVars>
          <dgm:bulletEnabled val="1"/>
        </dgm:presLayoutVars>
      </dgm:prSet>
      <dgm:spPr/>
      <dgm:t>
        <a:bodyPr/>
        <a:lstStyle/>
        <a:p>
          <a:endParaRPr lang="en-US"/>
        </a:p>
      </dgm:t>
    </dgm:pt>
    <dgm:pt modelId="{DF314239-E7A9-794E-AF69-AD145C8199A6}" type="pres">
      <dgm:prSet presAssocID="{E5C53E5A-E3F3-A24B-A9BB-3DC95B9B3FDF}" presName="accent_5" presStyleCnt="0"/>
      <dgm:spPr/>
    </dgm:pt>
    <dgm:pt modelId="{184C4685-0A12-604C-804D-799D5DABB705}" type="pres">
      <dgm:prSet presAssocID="{E5C53E5A-E3F3-A24B-A9BB-3DC95B9B3FDF}" presName="accentRepeatNode" presStyleLbl="solidFgAcc1" presStyleIdx="4" presStyleCnt="6" custScaleX="85302" custScaleY="82361"/>
      <dgm:spPr/>
    </dgm:pt>
    <dgm:pt modelId="{296905BA-ECD1-2C46-A4C8-8EB01906446C}" type="pres">
      <dgm:prSet presAssocID="{D6884361-C691-7844-A52A-F31AAC43CDC1}" presName="text_6" presStyleLbl="node1" presStyleIdx="5" presStyleCnt="6">
        <dgm:presLayoutVars>
          <dgm:bulletEnabled val="1"/>
        </dgm:presLayoutVars>
      </dgm:prSet>
      <dgm:spPr/>
      <dgm:t>
        <a:bodyPr/>
        <a:lstStyle/>
        <a:p>
          <a:endParaRPr lang="en-US"/>
        </a:p>
      </dgm:t>
    </dgm:pt>
    <dgm:pt modelId="{51F467DB-1A37-4A49-A68C-C2A44A9C7E36}" type="pres">
      <dgm:prSet presAssocID="{D6884361-C691-7844-A52A-F31AAC43CDC1}" presName="accent_6" presStyleCnt="0"/>
      <dgm:spPr/>
    </dgm:pt>
    <dgm:pt modelId="{E0C06DCE-7FDC-BD41-AB14-3F0C4DAA63C8}" type="pres">
      <dgm:prSet presAssocID="{D6884361-C691-7844-A52A-F31AAC43CDC1}" presName="accentRepeatNode" presStyleLbl="solidFgAcc1" presStyleIdx="5" presStyleCnt="6" custScaleX="85302" custScaleY="82361"/>
      <dgm:spPr/>
    </dgm:pt>
  </dgm:ptLst>
  <dgm:cxnLst>
    <dgm:cxn modelId="{27EBB727-EF37-A747-8DBA-6D6BCA60AFB9}" type="presOf" srcId="{D6884361-C691-7844-A52A-F31AAC43CDC1}" destId="{296905BA-ECD1-2C46-A4C8-8EB01906446C}" srcOrd="0" destOrd="0" presId="urn:microsoft.com/office/officeart/2008/layout/VerticalCurvedList"/>
    <dgm:cxn modelId="{A91EE391-A0D8-1E4F-93A0-0EAFCFFAD8C8}" srcId="{D6884361-C691-7844-A52A-F31AAC43CDC1}" destId="{770ED44B-71B0-0F4D-8699-E67B9EF5A296}" srcOrd="0" destOrd="0" parTransId="{9D67CA6D-CBC9-C842-B43C-C76CDE3C8945}" sibTransId="{AA482BDB-AFE8-BC41-80F6-68FC8183C2BC}"/>
    <dgm:cxn modelId="{9CF44118-8BC3-0545-8F91-91FDABB8A9CB}" type="presOf" srcId="{AA9BD5E3-EB33-8B47-844D-47FC9D462F9C}" destId="{3AAEC6AA-0C8F-6848-A0F9-9876CF425DC3}" srcOrd="0" destOrd="0" presId="urn:microsoft.com/office/officeart/2008/layout/VerticalCurvedList"/>
    <dgm:cxn modelId="{6FD664F4-24A5-2240-B910-3D5239A20C5E}" srcId="{AA9BD5E3-EB33-8B47-844D-47FC9D462F9C}" destId="{E5C53E5A-E3F3-A24B-A9BB-3DC95B9B3FDF}" srcOrd="4" destOrd="0" parTransId="{F752E2D6-4B34-EB4F-BA5B-8F6B115ABB3F}" sibTransId="{1AEF71E4-0D74-024D-A54F-75EAC394EE2E}"/>
    <dgm:cxn modelId="{D3E9B612-D1BD-E84A-9612-746D28180FB7}" type="presOf" srcId="{770ED44B-71B0-0F4D-8699-E67B9EF5A296}" destId="{296905BA-ECD1-2C46-A4C8-8EB01906446C}" srcOrd="0" destOrd="1" presId="urn:microsoft.com/office/officeart/2008/layout/VerticalCurvedList"/>
    <dgm:cxn modelId="{9E0C3B13-41BA-114F-B23C-71E5DBB67F7D}" srcId="{AA9BD5E3-EB33-8B47-844D-47FC9D462F9C}" destId="{D6884361-C691-7844-A52A-F31AAC43CDC1}" srcOrd="5" destOrd="0" parTransId="{6F5447A3-0C53-5E47-AD6F-B97888FDAAD9}" sibTransId="{576FE497-30B1-AF40-9924-CA9A51870D45}"/>
    <dgm:cxn modelId="{2CB19B66-2DC5-E645-93B4-72B21876DCB6}" type="presOf" srcId="{BBF89938-F6A5-DD4C-ACDB-3654B3C78424}" destId="{52FC5337-EF3A-1746-B44A-2109FDE2FA71}" srcOrd="0" destOrd="0" presId="urn:microsoft.com/office/officeart/2008/layout/VerticalCurvedList"/>
    <dgm:cxn modelId="{2ABA6115-74EC-EA46-9BDE-6EA363D7B5B5}" type="presOf" srcId="{EAF00437-7F0E-A343-A2DD-747CE1CC66F1}" destId="{4AB01A21-0AB8-4443-9CE3-0F53E4D1923D}" srcOrd="0" destOrd="0" presId="urn:microsoft.com/office/officeart/2008/layout/VerticalCurvedList"/>
    <dgm:cxn modelId="{134ECFC1-4FFC-404F-AB77-B95E9A103CC5}" type="presOf" srcId="{7F896DCC-3165-CF40-A069-19AA5D0C5082}" destId="{52FC5337-EF3A-1746-B44A-2109FDE2FA71}" srcOrd="0" destOrd="1" presId="urn:microsoft.com/office/officeart/2008/layout/VerticalCurvedList"/>
    <dgm:cxn modelId="{065C5B67-10D7-BF42-92C8-97810F4B368A}" srcId="{AA9BD5E3-EB33-8B47-844D-47FC9D462F9C}" destId="{D2CFAD1B-7382-1C45-8430-56EC2C2C1EAE}" srcOrd="2" destOrd="0" parTransId="{220392C2-2B01-DE4C-AB3D-F0A0E7BB0B96}" sibTransId="{4FE5E2A1-29FC-3A4C-A703-52A0C008A60B}"/>
    <dgm:cxn modelId="{B9C2458C-4A7A-864C-BE80-4FE18B490050}" srcId="{AA9BD5E3-EB33-8B47-844D-47FC9D462F9C}" destId="{DED8AF20-1530-CA4C-B21F-4DD70E743F50}" srcOrd="0" destOrd="0" parTransId="{9E8CF9CA-9A50-FA4D-BE09-93BB47E6ECB8}" sibTransId="{EAF00437-7F0E-A343-A2DD-747CE1CC66F1}"/>
    <dgm:cxn modelId="{A13A8B75-C4F7-2043-B742-877234C7701B}" srcId="{AA9BD5E3-EB33-8B47-844D-47FC9D462F9C}" destId="{BBF89938-F6A5-DD4C-ACDB-3654B3C78424}" srcOrd="3" destOrd="0" parTransId="{44036F87-FE5D-144F-B582-8D7051EDFCFC}" sibTransId="{D4962C4E-D15E-AC41-9881-8B954C808056}"/>
    <dgm:cxn modelId="{E732A676-CEB8-A148-983E-9CC2E953222E}" type="presOf" srcId="{DFE10521-EEEF-F944-A944-534F0A79F7E5}" destId="{1F06E968-547C-634E-900B-0BC15A4DFCDE}" srcOrd="0" destOrd="0" presId="urn:microsoft.com/office/officeart/2008/layout/VerticalCurvedList"/>
    <dgm:cxn modelId="{3E63B89B-7460-5F48-8214-8A8DB935A86B}" type="presOf" srcId="{DED8AF20-1530-CA4C-B21F-4DD70E743F50}" destId="{3BCEACDC-FA18-214D-B477-D748A17EBD5C}" srcOrd="0" destOrd="0" presId="urn:microsoft.com/office/officeart/2008/layout/VerticalCurvedList"/>
    <dgm:cxn modelId="{EDFE0973-7769-B842-86D2-3CE20D2CCF6F}" type="presOf" srcId="{D2CFAD1B-7382-1C45-8430-56EC2C2C1EAE}" destId="{44AF95CB-12A5-8048-8535-0F6EB543B202}" srcOrd="0" destOrd="0" presId="urn:microsoft.com/office/officeart/2008/layout/VerticalCurvedList"/>
    <dgm:cxn modelId="{BB2224B2-6EE7-8941-86FB-F3B9BEA1D2BD}" srcId="{BBF89938-F6A5-DD4C-ACDB-3654B3C78424}" destId="{7F896DCC-3165-CF40-A069-19AA5D0C5082}" srcOrd="0" destOrd="0" parTransId="{623C602B-05A8-E647-A47D-4CA866E87B00}" sibTransId="{528FED1B-22C3-B842-87E9-486A18F37C6B}"/>
    <dgm:cxn modelId="{4FDA099F-6F83-2741-ABCF-74C92BB57355}" srcId="{AA9BD5E3-EB33-8B47-844D-47FC9D462F9C}" destId="{DFE10521-EEEF-F944-A944-534F0A79F7E5}" srcOrd="1" destOrd="0" parTransId="{0A9EC2A2-1EE9-6E44-9062-734AE441FB88}" sibTransId="{D2959B7C-00BC-CB44-A21F-6DF0EE6B3000}"/>
    <dgm:cxn modelId="{F08B9774-ED21-9D42-BC56-4721A6FF5D36}" type="presOf" srcId="{E5C53E5A-E3F3-A24B-A9BB-3DC95B9B3FDF}" destId="{C6157EDB-C09D-A346-9965-3F2D7C3B2796}" srcOrd="0" destOrd="0" presId="urn:microsoft.com/office/officeart/2008/layout/VerticalCurvedList"/>
    <dgm:cxn modelId="{AD02724B-3264-1F41-95C7-9EA6BA44D302}" type="presParOf" srcId="{3AAEC6AA-0C8F-6848-A0F9-9876CF425DC3}" destId="{72FDECFA-844C-CD40-8E13-783D9A8C7840}" srcOrd="0" destOrd="0" presId="urn:microsoft.com/office/officeart/2008/layout/VerticalCurvedList"/>
    <dgm:cxn modelId="{E7F3AC75-0733-184B-801D-8C86B5DF1944}" type="presParOf" srcId="{72FDECFA-844C-CD40-8E13-783D9A8C7840}" destId="{F09BB97D-AD94-DE47-97F0-A116DDCDABD7}" srcOrd="0" destOrd="0" presId="urn:microsoft.com/office/officeart/2008/layout/VerticalCurvedList"/>
    <dgm:cxn modelId="{8510BBCF-178F-2948-B6BC-2661270248B6}" type="presParOf" srcId="{F09BB97D-AD94-DE47-97F0-A116DDCDABD7}" destId="{0049E0AC-E171-7C45-B443-1DEA1DCA31FE}" srcOrd="0" destOrd="0" presId="urn:microsoft.com/office/officeart/2008/layout/VerticalCurvedList"/>
    <dgm:cxn modelId="{2AB9A579-32BD-F74B-8514-862E9FBD19F3}" type="presParOf" srcId="{F09BB97D-AD94-DE47-97F0-A116DDCDABD7}" destId="{4AB01A21-0AB8-4443-9CE3-0F53E4D1923D}" srcOrd="1" destOrd="0" presId="urn:microsoft.com/office/officeart/2008/layout/VerticalCurvedList"/>
    <dgm:cxn modelId="{902C5230-DB1D-144B-A374-7CB560E40BE0}" type="presParOf" srcId="{F09BB97D-AD94-DE47-97F0-A116DDCDABD7}" destId="{DAE010EA-3927-BF4F-A39B-C54DD751A55C}" srcOrd="2" destOrd="0" presId="urn:microsoft.com/office/officeart/2008/layout/VerticalCurvedList"/>
    <dgm:cxn modelId="{2A5595D1-31BD-0B4C-AFCE-862AC46EACEC}" type="presParOf" srcId="{F09BB97D-AD94-DE47-97F0-A116DDCDABD7}" destId="{658FB955-9B37-DD4B-9D78-D3D5928ED9AA}" srcOrd="3" destOrd="0" presId="urn:microsoft.com/office/officeart/2008/layout/VerticalCurvedList"/>
    <dgm:cxn modelId="{9CAB9CA8-708E-7341-B0F0-59C7B58A105A}" type="presParOf" srcId="{72FDECFA-844C-CD40-8E13-783D9A8C7840}" destId="{3BCEACDC-FA18-214D-B477-D748A17EBD5C}" srcOrd="1" destOrd="0" presId="urn:microsoft.com/office/officeart/2008/layout/VerticalCurvedList"/>
    <dgm:cxn modelId="{ABC9E506-A76B-8E47-AF17-600A58DC40E5}" type="presParOf" srcId="{72FDECFA-844C-CD40-8E13-783D9A8C7840}" destId="{ACC677C5-26C1-B44A-8ABE-5790C7F56737}" srcOrd="2" destOrd="0" presId="urn:microsoft.com/office/officeart/2008/layout/VerticalCurvedList"/>
    <dgm:cxn modelId="{481A6D63-3BA9-0C49-AB51-41BBD684F8C6}" type="presParOf" srcId="{ACC677C5-26C1-B44A-8ABE-5790C7F56737}" destId="{089F918A-01EF-3E48-8134-9613D20377FA}" srcOrd="0" destOrd="0" presId="urn:microsoft.com/office/officeart/2008/layout/VerticalCurvedList"/>
    <dgm:cxn modelId="{1069436B-3971-8143-9C16-B8139AB27AEB}" type="presParOf" srcId="{72FDECFA-844C-CD40-8E13-783D9A8C7840}" destId="{1F06E968-547C-634E-900B-0BC15A4DFCDE}" srcOrd="3" destOrd="0" presId="urn:microsoft.com/office/officeart/2008/layout/VerticalCurvedList"/>
    <dgm:cxn modelId="{0534DCD6-61F8-F044-ABA9-F3ED5809AA33}" type="presParOf" srcId="{72FDECFA-844C-CD40-8E13-783D9A8C7840}" destId="{C4E423AE-F539-C746-A6FC-1FF92C24A600}" srcOrd="4" destOrd="0" presId="urn:microsoft.com/office/officeart/2008/layout/VerticalCurvedList"/>
    <dgm:cxn modelId="{E8AE37F3-7280-754D-8F19-A73BB1B82E84}" type="presParOf" srcId="{C4E423AE-F539-C746-A6FC-1FF92C24A600}" destId="{9F6A0BD0-BCC4-4241-BFF1-BD156983F18E}" srcOrd="0" destOrd="0" presId="urn:microsoft.com/office/officeart/2008/layout/VerticalCurvedList"/>
    <dgm:cxn modelId="{C8701B50-9646-F149-A5D8-7505C4C93DBC}" type="presParOf" srcId="{72FDECFA-844C-CD40-8E13-783D9A8C7840}" destId="{44AF95CB-12A5-8048-8535-0F6EB543B202}" srcOrd="5" destOrd="0" presId="urn:microsoft.com/office/officeart/2008/layout/VerticalCurvedList"/>
    <dgm:cxn modelId="{755F5BE5-307A-5A44-8DE6-5FFAEA28B6B5}" type="presParOf" srcId="{72FDECFA-844C-CD40-8E13-783D9A8C7840}" destId="{2B15202D-425C-8342-885F-59B350B265A2}" srcOrd="6" destOrd="0" presId="urn:microsoft.com/office/officeart/2008/layout/VerticalCurvedList"/>
    <dgm:cxn modelId="{17F18E16-B5DC-B54B-82E1-093FF6A99064}" type="presParOf" srcId="{2B15202D-425C-8342-885F-59B350B265A2}" destId="{D4F67044-FF76-1043-9ED5-2F6312F32AA5}" srcOrd="0" destOrd="0" presId="urn:microsoft.com/office/officeart/2008/layout/VerticalCurvedList"/>
    <dgm:cxn modelId="{1555BBFD-970B-B240-A5AD-F23938D2EE55}" type="presParOf" srcId="{72FDECFA-844C-CD40-8E13-783D9A8C7840}" destId="{52FC5337-EF3A-1746-B44A-2109FDE2FA71}" srcOrd="7" destOrd="0" presId="urn:microsoft.com/office/officeart/2008/layout/VerticalCurvedList"/>
    <dgm:cxn modelId="{14AFA7CE-0B0B-5A40-B057-C0E08D2C4557}" type="presParOf" srcId="{72FDECFA-844C-CD40-8E13-783D9A8C7840}" destId="{E8242BD5-009E-F54E-B3B3-B0CC1973DEBC}" srcOrd="8" destOrd="0" presId="urn:microsoft.com/office/officeart/2008/layout/VerticalCurvedList"/>
    <dgm:cxn modelId="{9A9E4F68-377E-CA44-8266-7906764654A1}" type="presParOf" srcId="{E8242BD5-009E-F54E-B3B3-B0CC1973DEBC}" destId="{EFF66B2C-21D5-B54C-8353-415B0BE1242E}" srcOrd="0" destOrd="0" presId="urn:microsoft.com/office/officeart/2008/layout/VerticalCurvedList"/>
    <dgm:cxn modelId="{95DBB461-8520-AC4F-AE80-32C676736AF6}" type="presParOf" srcId="{72FDECFA-844C-CD40-8E13-783D9A8C7840}" destId="{C6157EDB-C09D-A346-9965-3F2D7C3B2796}" srcOrd="9" destOrd="0" presId="urn:microsoft.com/office/officeart/2008/layout/VerticalCurvedList"/>
    <dgm:cxn modelId="{8E650D85-8293-684F-A131-FA089F994B09}" type="presParOf" srcId="{72FDECFA-844C-CD40-8E13-783D9A8C7840}" destId="{DF314239-E7A9-794E-AF69-AD145C8199A6}" srcOrd="10" destOrd="0" presId="urn:microsoft.com/office/officeart/2008/layout/VerticalCurvedList"/>
    <dgm:cxn modelId="{B1F3F5FF-9FAB-DE44-9189-343A7B5E5B78}" type="presParOf" srcId="{DF314239-E7A9-794E-AF69-AD145C8199A6}" destId="{184C4685-0A12-604C-804D-799D5DABB705}" srcOrd="0" destOrd="0" presId="urn:microsoft.com/office/officeart/2008/layout/VerticalCurvedList"/>
    <dgm:cxn modelId="{3B3CE972-3558-5C40-86E8-41C48766BDC5}" type="presParOf" srcId="{72FDECFA-844C-CD40-8E13-783D9A8C7840}" destId="{296905BA-ECD1-2C46-A4C8-8EB01906446C}" srcOrd="11" destOrd="0" presId="urn:microsoft.com/office/officeart/2008/layout/VerticalCurvedList"/>
    <dgm:cxn modelId="{5369C84C-F6BA-3D4F-866C-3DFA47F69E4E}" type="presParOf" srcId="{72FDECFA-844C-CD40-8E13-783D9A8C7840}" destId="{51F467DB-1A37-4A49-A68C-C2A44A9C7E36}" srcOrd="12" destOrd="0" presId="urn:microsoft.com/office/officeart/2008/layout/VerticalCurvedList"/>
    <dgm:cxn modelId="{6549EE88-5EFB-1046-9005-FA22BA41FB1F}" type="presParOf" srcId="{51F467DB-1A37-4A49-A68C-C2A44A9C7E36}" destId="{E0C06DCE-7FDC-BD41-AB14-3F0C4DAA63C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4BBFED-F51C-FF4C-8305-A811AC79D33E}" type="doc">
      <dgm:prSet loTypeId="urn:microsoft.com/office/officeart/2005/8/layout/hierarchy3" loCatId="relationship" qsTypeId="urn:microsoft.com/office/officeart/2005/8/quickstyle/simple4" qsCatId="simple" csTypeId="urn:microsoft.com/office/officeart/2005/8/colors/accent1_2" csCatId="accent1"/>
      <dgm:spPr/>
      <dgm:t>
        <a:bodyPr/>
        <a:lstStyle/>
        <a:p>
          <a:endParaRPr lang="en-US"/>
        </a:p>
      </dgm:t>
    </dgm:pt>
    <dgm:pt modelId="{ABD93B33-C118-844C-BAFD-3D35E04D0DED}">
      <dgm:prSet/>
      <dgm:spPr/>
      <dgm:t>
        <a:bodyPr/>
        <a:lstStyle/>
        <a:p>
          <a:pPr rtl="0"/>
          <a:r>
            <a:rPr lang="en-US" dirty="0" smtClean="0"/>
            <a:t>There are two approaches to attacking a secure hash function:</a:t>
          </a:r>
          <a:endParaRPr lang="en-US" dirty="0"/>
        </a:p>
      </dgm:t>
    </dgm:pt>
    <dgm:pt modelId="{A8D1B1CA-5758-F342-9F4B-7C0C89860EBD}" type="parTrans" cxnId="{5BABE6BE-586B-9445-8640-6008118616D9}">
      <dgm:prSet/>
      <dgm:spPr/>
      <dgm:t>
        <a:bodyPr/>
        <a:lstStyle/>
        <a:p>
          <a:endParaRPr lang="en-US"/>
        </a:p>
      </dgm:t>
    </dgm:pt>
    <dgm:pt modelId="{2C20140D-A1A6-0049-AF01-E7BDBF0A0395}" type="sibTrans" cxnId="{5BABE6BE-586B-9445-8640-6008118616D9}">
      <dgm:prSet/>
      <dgm:spPr/>
      <dgm:t>
        <a:bodyPr/>
        <a:lstStyle/>
        <a:p>
          <a:endParaRPr lang="en-US"/>
        </a:p>
      </dgm:t>
    </dgm:pt>
    <dgm:pt modelId="{CFB4B3C3-CAEA-9C43-BFED-929E4069F7C0}">
      <dgm:prSet/>
      <dgm:spPr/>
      <dgm:t>
        <a:bodyPr/>
        <a:lstStyle/>
        <a:p>
          <a:pPr rtl="0"/>
          <a:r>
            <a:rPr lang="en-US" dirty="0" smtClean="0">
              <a:latin typeface="+mj-lt"/>
            </a:rPr>
            <a:t>Cryptanalysis</a:t>
          </a:r>
          <a:endParaRPr lang="en-US" dirty="0">
            <a:latin typeface="+mj-lt"/>
          </a:endParaRPr>
        </a:p>
      </dgm:t>
    </dgm:pt>
    <dgm:pt modelId="{5E4B3B62-1CF7-DA47-8CE9-41C84E96CB43}" type="parTrans" cxnId="{DD0C63EA-2868-6145-A592-06BCE4D7299A}">
      <dgm:prSet/>
      <dgm:spPr/>
      <dgm:t>
        <a:bodyPr/>
        <a:lstStyle/>
        <a:p>
          <a:endParaRPr lang="en-US">
            <a:solidFill>
              <a:schemeClr val="tx1"/>
            </a:solidFill>
          </a:endParaRPr>
        </a:p>
      </dgm:t>
    </dgm:pt>
    <dgm:pt modelId="{B9681C5A-7A90-A544-B413-5F9E18AF4934}" type="sibTrans" cxnId="{DD0C63EA-2868-6145-A592-06BCE4D7299A}">
      <dgm:prSet/>
      <dgm:spPr/>
      <dgm:t>
        <a:bodyPr/>
        <a:lstStyle/>
        <a:p>
          <a:endParaRPr lang="en-US"/>
        </a:p>
      </dgm:t>
    </dgm:pt>
    <dgm:pt modelId="{BDEC6004-B6A5-5248-9DC6-C7B03122D5E6}">
      <dgm:prSet/>
      <dgm:spPr/>
      <dgm:t>
        <a:bodyPr/>
        <a:lstStyle/>
        <a:p>
          <a:pPr rtl="0"/>
          <a:r>
            <a:rPr lang="en-US" dirty="0" smtClean="0">
              <a:latin typeface="+mj-lt"/>
            </a:rPr>
            <a:t>Exploit logical weaknesses in the algorithm</a:t>
          </a:r>
          <a:endParaRPr lang="en-US" dirty="0">
            <a:latin typeface="+mj-lt"/>
          </a:endParaRPr>
        </a:p>
      </dgm:t>
    </dgm:pt>
    <dgm:pt modelId="{26B12BB8-597B-E64C-B411-C654A3CFF055}" type="parTrans" cxnId="{48422EB2-9E23-6F40-A2EC-28D999586D8D}">
      <dgm:prSet/>
      <dgm:spPr/>
      <dgm:t>
        <a:bodyPr/>
        <a:lstStyle/>
        <a:p>
          <a:endParaRPr lang="en-US"/>
        </a:p>
      </dgm:t>
    </dgm:pt>
    <dgm:pt modelId="{93D5DA44-9484-434B-81B1-211FC6CE60FE}" type="sibTrans" cxnId="{48422EB2-9E23-6F40-A2EC-28D999586D8D}">
      <dgm:prSet/>
      <dgm:spPr/>
      <dgm:t>
        <a:bodyPr/>
        <a:lstStyle/>
        <a:p>
          <a:endParaRPr lang="en-US"/>
        </a:p>
      </dgm:t>
    </dgm:pt>
    <dgm:pt modelId="{A1BFC497-9432-8B4A-9108-38336F09A8F5}">
      <dgm:prSet/>
      <dgm:spPr/>
      <dgm:t>
        <a:bodyPr/>
        <a:lstStyle/>
        <a:p>
          <a:pPr rtl="0"/>
          <a:r>
            <a:rPr lang="en-US" dirty="0" smtClean="0">
              <a:latin typeface="+mj-lt"/>
            </a:rPr>
            <a:t>Brute-force attack</a:t>
          </a:r>
          <a:endParaRPr lang="en-US" dirty="0">
            <a:latin typeface="+mj-lt"/>
          </a:endParaRPr>
        </a:p>
      </dgm:t>
    </dgm:pt>
    <dgm:pt modelId="{F9E25E7C-479E-5F47-B495-ED62F184A14D}" type="parTrans" cxnId="{CA55B127-8FD2-0B4D-B605-54217C57F3F5}">
      <dgm:prSet/>
      <dgm:spPr/>
      <dgm:t>
        <a:bodyPr/>
        <a:lstStyle/>
        <a:p>
          <a:endParaRPr lang="en-US">
            <a:solidFill>
              <a:schemeClr val="tx1"/>
            </a:solidFill>
          </a:endParaRPr>
        </a:p>
      </dgm:t>
    </dgm:pt>
    <dgm:pt modelId="{E56C7622-BDB6-4E46-B424-DA3F263A9CC3}" type="sibTrans" cxnId="{CA55B127-8FD2-0B4D-B605-54217C57F3F5}">
      <dgm:prSet/>
      <dgm:spPr/>
      <dgm:t>
        <a:bodyPr/>
        <a:lstStyle/>
        <a:p>
          <a:endParaRPr lang="en-US"/>
        </a:p>
      </dgm:t>
    </dgm:pt>
    <dgm:pt modelId="{28E4B20B-D52A-C34E-ACDF-61C4852E4B1A}">
      <dgm:prSet/>
      <dgm:spPr/>
      <dgm:t>
        <a:bodyPr/>
        <a:lstStyle/>
        <a:p>
          <a:pPr rtl="0"/>
          <a:r>
            <a:rPr lang="en-US" dirty="0" smtClean="0">
              <a:latin typeface="+mj-lt"/>
            </a:rPr>
            <a:t>Strength of hash function depends solely on the length of the hash code produced by the algorithm</a:t>
          </a:r>
          <a:endParaRPr lang="en-US" dirty="0">
            <a:latin typeface="+mj-lt"/>
          </a:endParaRPr>
        </a:p>
      </dgm:t>
    </dgm:pt>
    <dgm:pt modelId="{7DF63308-B7FE-094D-8194-6C297CB21646}" type="parTrans" cxnId="{8F167FE5-942A-B746-A7E5-EF4A99655C73}">
      <dgm:prSet/>
      <dgm:spPr/>
      <dgm:t>
        <a:bodyPr/>
        <a:lstStyle/>
        <a:p>
          <a:endParaRPr lang="en-US"/>
        </a:p>
      </dgm:t>
    </dgm:pt>
    <dgm:pt modelId="{07CAA4ED-40BF-0242-9EE3-BBEEB5AA4A5A}" type="sibTrans" cxnId="{8F167FE5-942A-B746-A7E5-EF4A99655C73}">
      <dgm:prSet/>
      <dgm:spPr/>
      <dgm:t>
        <a:bodyPr/>
        <a:lstStyle/>
        <a:p>
          <a:endParaRPr lang="en-US"/>
        </a:p>
      </dgm:t>
    </dgm:pt>
    <dgm:pt modelId="{41A41942-622A-DC40-9B09-894966952EAE}">
      <dgm:prSet/>
      <dgm:spPr/>
      <dgm:t>
        <a:bodyPr/>
        <a:lstStyle/>
        <a:p>
          <a:pPr rtl="0"/>
          <a:r>
            <a:rPr lang="en-US" dirty="0" smtClean="0"/>
            <a:t>SHA most widely used hash algorithm</a:t>
          </a:r>
          <a:endParaRPr lang="en-US" dirty="0"/>
        </a:p>
      </dgm:t>
    </dgm:pt>
    <dgm:pt modelId="{0AE38F50-C55A-1C49-BD2B-D09767E41B39}" type="parTrans" cxnId="{D9235BD7-6B42-9E4E-BAAF-9B256955252D}">
      <dgm:prSet/>
      <dgm:spPr/>
      <dgm:t>
        <a:bodyPr/>
        <a:lstStyle/>
        <a:p>
          <a:endParaRPr lang="en-US"/>
        </a:p>
      </dgm:t>
    </dgm:pt>
    <dgm:pt modelId="{9B0E4561-D4FF-B449-BAF9-BB07ABEB0DCC}" type="sibTrans" cxnId="{D9235BD7-6B42-9E4E-BAAF-9B256955252D}">
      <dgm:prSet/>
      <dgm:spPr/>
      <dgm:t>
        <a:bodyPr/>
        <a:lstStyle/>
        <a:p>
          <a:endParaRPr lang="en-US"/>
        </a:p>
      </dgm:t>
    </dgm:pt>
    <dgm:pt modelId="{77F32EFA-F609-C546-A82D-526701ED7502}">
      <dgm:prSet/>
      <dgm:spPr/>
      <dgm:t>
        <a:bodyPr/>
        <a:lstStyle/>
        <a:p>
          <a:pPr rtl="0"/>
          <a:r>
            <a:rPr lang="en-US" dirty="0" smtClean="0"/>
            <a:t>Additional secure hash function applications:</a:t>
          </a:r>
          <a:endParaRPr lang="en-US" dirty="0"/>
        </a:p>
      </dgm:t>
    </dgm:pt>
    <dgm:pt modelId="{F4FFDB5C-462F-FE4B-9955-1F21203649F3}" type="parTrans" cxnId="{FF73F5B5-5FEB-6B42-AFA8-2647CA4E66AA}">
      <dgm:prSet/>
      <dgm:spPr/>
      <dgm:t>
        <a:bodyPr/>
        <a:lstStyle/>
        <a:p>
          <a:endParaRPr lang="en-US"/>
        </a:p>
      </dgm:t>
    </dgm:pt>
    <dgm:pt modelId="{6397634A-C869-7F4E-8771-AFA78072CAF2}" type="sibTrans" cxnId="{FF73F5B5-5FEB-6B42-AFA8-2647CA4E66AA}">
      <dgm:prSet/>
      <dgm:spPr/>
      <dgm:t>
        <a:bodyPr/>
        <a:lstStyle/>
        <a:p>
          <a:endParaRPr lang="en-US"/>
        </a:p>
      </dgm:t>
    </dgm:pt>
    <dgm:pt modelId="{26AF1D85-B7F5-5E49-BB5E-91D83389D974}">
      <dgm:prSet/>
      <dgm:spPr/>
      <dgm:t>
        <a:bodyPr/>
        <a:lstStyle/>
        <a:p>
          <a:pPr rtl="0"/>
          <a:r>
            <a:rPr lang="en-US" dirty="0" smtClean="0">
              <a:latin typeface="+mj-lt"/>
            </a:rPr>
            <a:t>Passwords</a:t>
          </a:r>
          <a:endParaRPr lang="en-US" dirty="0">
            <a:latin typeface="+mj-lt"/>
          </a:endParaRPr>
        </a:p>
      </dgm:t>
    </dgm:pt>
    <dgm:pt modelId="{8A54B6D0-2A27-384B-92F2-ABA8D50FAD51}" type="parTrans" cxnId="{8D6DA03E-613B-DF43-9B85-B7BF1EBC32AE}">
      <dgm:prSet/>
      <dgm:spPr/>
      <dgm:t>
        <a:bodyPr/>
        <a:lstStyle/>
        <a:p>
          <a:endParaRPr lang="en-US"/>
        </a:p>
      </dgm:t>
    </dgm:pt>
    <dgm:pt modelId="{E0AA0114-9FA3-CC41-9EF0-47A959C17A6E}" type="sibTrans" cxnId="{8D6DA03E-613B-DF43-9B85-B7BF1EBC32AE}">
      <dgm:prSet/>
      <dgm:spPr/>
      <dgm:t>
        <a:bodyPr/>
        <a:lstStyle/>
        <a:p>
          <a:endParaRPr lang="en-US"/>
        </a:p>
      </dgm:t>
    </dgm:pt>
    <dgm:pt modelId="{3F2F1843-EC6B-3141-A0E7-8826C5C38BB9}">
      <dgm:prSet/>
      <dgm:spPr/>
      <dgm:t>
        <a:bodyPr/>
        <a:lstStyle/>
        <a:p>
          <a:pPr rtl="0"/>
          <a:r>
            <a:rPr lang="en-US" dirty="0" smtClean="0">
              <a:latin typeface="+mj-lt"/>
            </a:rPr>
            <a:t>Hash of a password is stored by an operating system</a:t>
          </a:r>
          <a:endParaRPr lang="en-US" dirty="0">
            <a:latin typeface="+mj-lt"/>
          </a:endParaRPr>
        </a:p>
      </dgm:t>
    </dgm:pt>
    <dgm:pt modelId="{78B14740-97EA-FD40-A87F-08566D00041F}" type="parTrans" cxnId="{D2B3349D-A30E-8946-BFD5-D663482D9B5C}">
      <dgm:prSet/>
      <dgm:spPr/>
      <dgm:t>
        <a:bodyPr/>
        <a:lstStyle/>
        <a:p>
          <a:endParaRPr lang="en-US"/>
        </a:p>
      </dgm:t>
    </dgm:pt>
    <dgm:pt modelId="{936A063B-1D3B-C149-97EB-4548A5161432}" type="sibTrans" cxnId="{D2B3349D-A30E-8946-BFD5-D663482D9B5C}">
      <dgm:prSet/>
      <dgm:spPr/>
      <dgm:t>
        <a:bodyPr/>
        <a:lstStyle/>
        <a:p>
          <a:endParaRPr lang="en-US"/>
        </a:p>
      </dgm:t>
    </dgm:pt>
    <dgm:pt modelId="{41083114-BD52-1841-9E38-7CF2B3DC3147}">
      <dgm:prSet/>
      <dgm:spPr/>
      <dgm:t>
        <a:bodyPr/>
        <a:lstStyle/>
        <a:p>
          <a:pPr rtl="0"/>
          <a:r>
            <a:rPr lang="en-US" dirty="0" smtClean="0">
              <a:latin typeface="+mj-lt"/>
            </a:rPr>
            <a:t>Intrusion detection</a:t>
          </a:r>
          <a:endParaRPr lang="en-US" dirty="0">
            <a:latin typeface="+mj-lt"/>
          </a:endParaRPr>
        </a:p>
      </dgm:t>
    </dgm:pt>
    <dgm:pt modelId="{7BB6F246-65E9-CA45-BC23-A9B5F1B4C3CE}" type="parTrans" cxnId="{4BD68CD1-94B5-5D4C-990B-488DA0F60A63}">
      <dgm:prSet/>
      <dgm:spPr/>
      <dgm:t>
        <a:bodyPr/>
        <a:lstStyle/>
        <a:p>
          <a:endParaRPr lang="en-US"/>
        </a:p>
      </dgm:t>
    </dgm:pt>
    <dgm:pt modelId="{C66653B2-1B5E-F94E-941B-BE495A20F341}" type="sibTrans" cxnId="{4BD68CD1-94B5-5D4C-990B-488DA0F60A63}">
      <dgm:prSet/>
      <dgm:spPr/>
      <dgm:t>
        <a:bodyPr/>
        <a:lstStyle/>
        <a:p>
          <a:endParaRPr lang="en-US"/>
        </a:p>
      </dgm:t>
    </dgm:pt>
    <dgm:pt modelId="{7F910A39-5F75-B94E-A436-A0547C4188B2}">
      <dgm:prSet/>
      <dgm:spPr/>
      <dgm:t>
        <a:bodyPr/>
        <a:lstStyle/>
        <a:p>
          <a:pPr rtl="0"/>
          <a:r>
            <a:rPr lang="en-US" dirty="0" smtClean="0">
              <a:latin typeface="+mj-lt"/>
            </a:rPr>
            <a:t>Store H(F) for each file on a system and secure the hash values</a:t>
          </a:r>
          <a:endParaRPr lang="en-US" dirty="0">
            <a:latin typeface="+mj-lt"/>
          </a:endParaRPr>
        </a:p>
      </dgm:t>
    </dgm:pt>
    <dgm:pt modelId="{57058DB9-B10A-A54B-A039-FFD1B3B850C4}" type="parTrans" cxnId="{4A9276D8-B6B4-6540-8857-B5D9DEA1B6C5}">
      <dgm:prSet/>
      <dgm:spPr/>
      <dgm:t>
        <a:bodyPr/>
        <a:lstStyle/>
        <a:p>
          <a:endParaRPr lang="en-US"/>
        </a:p>
      </dgm:t>
    </dgm:pt>
    <dgm:pt modelId="{08339C6B-E5EA-0842-8414-92CFEF263677}" type="sibTrans" cxnId="{4A9276D8-B6B4-6540-8857-B5D9DEA1B6C5}">
      <dgm:prSet/>
      <dgm:spPr/>
      <dgm:t>
        <a:bodyPr/>
        <a:lstStyle/>
        <a:p>
          <a:endParaRPr lang="en-US"/>
        </a:p>
      </dgm:t>
    </dgm:pt>
    <dgm:pt modelId="{217BE49F-6B51-0E4C-A51E-13C8CA1FFAE6}" type="pres">
      <dgm:prSet presAssocID="{624BBFED-F51C-FF4C-8305-A811AC79D33E}" presName="diagram" presStyleCnt="0">
        <dgm:presLayoutVars>
          <dgm:chPref val="1"/>
          <dgm:dir/>
          <dgm:animOne val="branch"/>
          <dgm:animLvl val="lvl"/>
          <dgm:resizeHandles/>
        </dgm:presLayoutVars>
      </dgm:prSet>
      <dgm:spPr/>
      <dgm:t>
        <a:bodyPr/>
        <a:lstStyle/>
        <a:p>
          <a:endParaRPr lang="en-US"/>
        </a:p>
      </dgm:t>
    </dgm:pt>
    <dgm:pt modelId="{ED9447F1-5E48-D54A-9F7C-F958A5B3FF94}" type="pres">
      <dgm:prSet presAssocID="{ABD93B33-C118-844C-BAFD-3D35E04D0DED}" presName="root" presStyleCnt="0"/>
      <dgm:spPr/>
    </dgm:pt>
    <dgm:pt modelId="{03EBA336-1F81-5549-A20C-6209F18EF50D}" type="pres">
      <dgm:prSet presAssocID="{ABD93B33-C118-844C-BAFD-3D35E04D0DED}" presName="rootComposite" presStyleCnt="0"/>
      <dgm:spPr/>
    </dgm:pt>
    <dgm:pt modelId="{35D28530-9B83-C74D-91F6-77AB99468580}" type="pres">
      <dgm:prSet presAssocID="{ABD93B33-C118-844C-BAFD-3D35E04D0DED}" presName="rootText" presStyleLbl="node1" presStyleIdx="0" presStyleCnt="3"/>
      <dgm:spPr/>
      <dgm:t>
        <a:bodyPr/>
        <a:lstStyle/>
        <a:p>
          <a:endParaRPr lang="en-US"/>
        </a:p>
      </dgm:t>
    </dgm:pt>
    <dgm:pt modelId="{49A278F0-581A-564B-8DFC-DBC49B38B75B}" type="pres">
      <dgm:prSet presAssocID="{ABD93B33-C118-844C-BAFD-3D35E04D0DED}" presName="rootConnector" presStyleLbl="node1" presStyleIdx="0" presStyleCnt="3"/>
      <dgm:spPr/>
      <dgm:t>
        <a:bodyPr/>
        <a:lstStyle/>
        <a:p>
          <a:endParaRPr lang="en-US"/>
        </a:p>
      </dgm:t>
    </dgm:pt>
    <dgm:pt modelId="{EFEA4FAA-C3FE-DD48-B0D5-502148DFCBBC}" type="pres">
      <dgm:prSet presAssocID="{ABD93B33-C118-844C-BAFD-3D35E04D0DED}" presName="childShape" presStyleCnt="0"/>
      <dgm:spPr/>
    </dgm:pt>
    <dgm:pt modelId="{4B463A52-E941-7E40-BC68-46C0B7843310}" type="pres">
      <dgm:prSet presAssocID="{5E4B3B62-1CF7-DA47-8CE9-41C84E96CB43}" presName="Name13" presStyleLbl="parChTrans1D2" presStyleIdx="0" presStyleCnt="4"/>
      <dgm:spPr/>
      <dgm:t>
        <a:bodyPr/>
        <a:lstStyle/>
        <a:p>
          <a:endParaRPr lang="en-US"/>
        </a:p>
      </dgm:t>
    </dgm:pt>
    <dgm:pt modelId="{941C9D78-D120-9543-BD2D-35A95506A619}" type="pres">
      <dgm:prSet presAssocID="{CFB4B3C3-CAEA-9C43-BFED-929E4069F7C0}" presName="childText" presStyleLbl="bgAcc1" presStyleIdx="0" presStyleCnt="4">
        <dgm:presLayoutVars>
          <dgm:bulletEnabled val="1"/>
        </dgm:presLayoutVars>
      </dgm:prSet>
      <dgm:spPr/>
      <dgm:t>
        <a:bodyPr/>
        <a:lstStyle/>
        <a:p>
          <a:endParaRPr lang="en-US"/>
        </a:p>
      </dgm:t>
    </dgm:pt>
    <dgm:pt modelId="{7F611DE7-6419-224B-B36E-23270D19B614}" type="pres">
      <dgm:prSet presAssocID="{F9E25E7C-479E-5F47-B495-ED62F184A14D}" presName="Name13" presStyleLbl="parChTrans1D2" presStyleIdx="1" presStyleCnt="4"/>
      <dgm:spPr/>
      <dgm:t>
        <a:bodyPr/>
        <a:lstStyle/>
        <a:p>
          <a:endParaRPr lang="en-US"/>
        </a:p>
      </dgm:t>
    </dgm:pt>
    <dgm:pt modelId="{7C968010-9241-F44F-BC28-2669B635FD43}" type="pres">
      <dgm:prSet presAssocID="{A1BFC497-9432-8B4A-9108-38336F09A8F5}" presName="childText" presStyleLbl="bgAcc1" presStyleIdx="1" presStyleCnt="4">
        <dgm:presLayoutVars>
          <dgm:bulletEnabled val="1"/>
        </dgm:presLayoutVars>
      </dgm:prSet>
      <dgm:spPr/>
      <dgm:t>
        <a:bodyPr/>
        <a:lstStyle/>
        <a:p>
          <a:endParaRPr lang="en-US"/>
        </a:p>
      </dgm:t>
    </dgm:pt>
    <dgm:pt modelId="{88DD1280-5828-6E47-AA20-B88D840DE266}" type="pres">
      <dgm:prSet presAssocID="{41A41942-622A-DC40-9B09-894966952EAE}" presName="root" presStyleCnt="0"/>
      <dgm:spPr/>
    </dgm:pt>
    <dgm:pt modelId="{C18DADE8-224A-8A44-9BAB-C4BD7DC202BD}" type="pres">
      <dgm:prSet presAssocID="{41A41942-622A-DC40-9B09-894966952EAE}" presName="rootComposite" presStyleCnt="0"/>
      <dgm:spPr/>
    </dgm:pt>
    <dgm:pt modelId="{840280CE-60A5-C849-B404-9AB21DBE47A7}" type="pres">
      <dgm:prSet presAssocID="{41A41942-622A-DC40-9B09-894966952EAE}" presName="rootText" presStyleLbl="node1" presStyleIdx="1" presStyleCnt="3"/>
      <dgm:spPr/>
      <dgm:t>
        <a:bodyPr/>
        <a:lstStyle/>
        <a:p>
          <a:endParaRPr lang="en-US"/>
        </a:p>
      </dgm:t>
    </dgm:pt>
    <dgm:pt modelId="{567E1259-FAF7-B64D-8065-5B60A4BE12E9}" type="pres">
      <dgm:prSet presAssocID="{41A41942-622A-DC40-9B09-894966952EAE}" presName="rootConnector" presStyleLbl="node1" presStyleIdx="1" presStyleCnt="3"/>
      <dgm:spPr/>
      <dgm:t>
        <a:bodyPr/>
        <a:lstStyle/>
        <a:p>
          <a:endParaRPr lang="en-US"/>
        </a:p>
      </dgm:t>
    </dgm:pt>
    <dgm:pt modelId="{A9766F5D-3BB1-D049-8DC8-EC327EFEF98C}" type="pres">
      <dgm:prSet presAssocID="{41A41942-622A-DC40-9B09-894966952EAE}" presName="childShape" presStyleCnt="0"/>
      <dgm:spPr/>
    </dgm:pt>
    <dgm:pt modelId="{D608F4AB-ACFB-E64A-97FE-5C5EC86DB1AB}" type="pres">
      <dgm:prSet presAssocID="{77F32EFA-F609-C546-A82D-526701ED7502}" presName="root" presStyleCnt="0"/>
      <dgm:spPr/>
    </dgm:pt>
    <dgm:pt modelId="{D48C504A-583B-764B-97A1-630CFE962BB3}" type="pres">
      <dgm:prSet presAssocID="{77F32EFA-F609-C546-A82D-526701ED7502}" presName="rootComposite" presStyleCnt="0"/>
      <dgm:spPr/>
    </dgm:pt>
    <dgm:pt modelId="{4645D202-5DB6-6E4A-A9F9-2B1774BB297D}" type="pres">
      <dgm:prSet presAssocID="{77F32EFA-F609-C546-A82D-526701ED7502}" presName="rootText" presStyleLbl="node1" presStyleIdx="2" presStyleCnt="3"/>
      <dgm:spPr/>
      <dgm:t>
        <a:bodyPr/>
        <a:lstStyle/>
        <a:p>
          <a:endParaRPr lang="en-US"/>
        </a:p>
      </dgm:t>
    </dgm:pt>
    <dgm:pt modelId="{F335B8F9-2E4F-D54F-8AA0-DF1A03B21B15}" type="pres">
      <dgm:prSet presAssocID="{77F32EFA-F609-C546-A82D-526701ED7502}" presName="rootConnector" presStyleLbl="node1" presStyleIdx="2" presStyleCnt="3"/>
      <dgm:spPr/>
      <dgm:t>
        <a:bodyPr/>
        <a:lstStyle/>
        <a:p>
          <a:endParaRPr lang="en-US"/>
        </a:p>
      </dgm:t>
    </dgm:pt>
    <dgm:pt modelId="{DC63BE6D-740D-814A-9489-09E79DD5AC30}" type="pres">
      <dgm:prSet presAssocID="{77F32EFA-F609-C546-A82D-526701ED7502}" presName="childShape" presStyleCnt="0"/>
      <dgm:spPr/>
    </dgm:pt>
    <dgm:pt modelId="{CA53AD6B-B69A-E54E-AEBE-F2E47ADE0943}" type="pres">
      <dgm:prSet presAssocID="{8A54B6D0-2A27-384B-92F2-ABA8D50FAD51}" presName="Name13" presStyleLbl="parChTrans1D2" presStyleIdx="2" presStyleCnt="4"/>
      <dgm:spPr/>
      <dgm:t>
        <a:bodyPr/>
        <a:lstStyle/>
        <a:p>
          <a:endParaRPr lang="en-US"/>
        </a:p>
      </dgm:t>
    </dgm:pt>
    <dgm:pt modelId="{AE608FC6-4BCB-4B40-BEF0-33A0CABF22D8}" type="pres">
      <dgm:prSet presAssocID="{26AF1D85-B7F5-5E49-BB5E-91D83389D974}" presName="childText" presStyleLbl="bgAcc1" presStyleIdx="2" presStyleCnt="4">
        <dgm:presLayoutVars>
          <dgm:bulletEnabled val="1"/>
        </dgm:presLayoutVars>
      </dgm:prSet>
      <dgm:spPr/>
      <dgm:t>
        <a:bodyPr/>
        <a:lstStyle/>
        <a:p>
          <a:endParaRPr lang="en-US"/>
        </a:p>
      </dgm:t>
    </dgm:pt>
    <dgm:pt modelId="{D9D42A1B-051C-F843-A787-3AAA2B7A73F0}" type="pres">
      <dgm:prSet presAssocID="{7BB6F246-65E9-CA45-BC23-A9B5F1B4C3CE}" presName="Name13" presStyleLbl="parChTrans1D2" presStyleIdx="3" presStyleCnt="4"/>
      <dgm:spPr/>
      <dgm:t>
        <a:bodyPr/>
        <a:lstStyle/>
        <a:p>
          <a:endParaRPr lang="en-US"/>
        </a:p>
      </dgm:t>
    </dgm:pt>
    <dgm:pt modelId="{465CC7F0-69C0-5441-A36F-08900F6D9661}" type="pres">
      <dgm:prSet presAssocID="{41083114-BD52-1841-9E38-7CF2B3DC3147}" presName="childText" presStyleLbl="bgAcc1" presStyleIdx="3" presStyleCnt="4">
        <dgm:presLayoutVars>
          <dgm:bulletEnabled val="1"/>
        </dgm:presLayoutVars>
      </dgm:prSet>
      <dgm:spPr/>
      <dgm:t>
        <a:bodyPr/>
        <a:lstStyle/>
        <a:p>
          <a:endParaRPr lang="en-US"/>
        </a:p>
      </dgm:t>
    </dgm:pt>
  </dgm:ptLst>
  <dgm:cxnLst>
    <dgm:cxn modelId="{4BD68CD1-94B5-5D4C-990B-488DA0F60A63}" srcId="{77F32EFA-F609-C546-A82D-526701ED7502}" destId="{41083114-BD52-1841-9E38-7CF2B3DC3147}" srcOrd="1" destOrd="0" parTransId="{7BB6F246-65E9-CA45-BC23-A9B5F1B4C3CE}" sibTransId="{C66653B2-1B5E-F94E-941B-BE495A20F341}"/>
    <dgm:cxn modelId="{0694E0E5-F30E-E647-BC0B-922F2B8A7462}" type="presOf" srcId="{3F2F1843-EC6B-3141-A0E7-8826C5C38BB9}" destId="{AE608FC6-4BCB-4B40-BEF0-33A0CABF22D8}" srcOrd="0" destOrd="1" presId="urn:microsoft.com/office/officeart/2005/8/layout/hierarchy3"/>
    <dgm:cxn modelId="{FF73F5B5-5FEB-6B42-AFA8-2647CA4E66AA}" srcId="{624BBFED-F51C-FF4C-8305-A811AC79D33E}" destId="{77F32EFA-F609-C546-A82D-526701ED7502}" srcOrd="2" destOrd="0" parTransId="{F4FFDB5C-462F-FE4B-9955-1F21203649F3}" sibTransId="{6397634A-C869-7F4E-8771-AFA78072CAF2}"/>
    <dgm:cxn modelId="{168E1374-0929-5E46-B5B7-FF1334509C96}" type="presOf" srcId="{7F910A39-5F75-B94E-A436-A0547C4188B2}" destId="{465CC7F0-69C0-5441-A36F-08900F6D9661}" srcOrd="0" destOrd="1" presId="urn:microsoft.com/office/officeart/2005/8/layout/hierarchy3"/>
    <dgm:cxn modelId="{4A9276D8-B6B4-6540-8857-B5D9DEA1B6C5}" srcId="{41083114-BD52-1841-9E38-7CF2B3DC3147}" destId="{7F910A39-5F75-B94E-A436-A0547C4188B2}" srcOrd="0" destOrd="0" parTransId="{57058DB9-B10A-A54B-A039-FFD1B3B850C4}" sibTransId="{08339C6B-E5EA-0842-8414-92CFEF263677}"/>
    <dgm:cxn modelId="{DD0C63EA-2868-6145-A592-06BCE4D7299A}" srcId="{ABD93B33-C118-844C-BAFD-3D35E04D0DED}" destId="{CFB4B3C3-CAEA-9C43-BFED-929E4069F7C0}" srcOrd="0" destOrd="0" parTransId="{5E4B3B62-1CF7-DA47-8CE9-41C84E96CB43}" sibTransId="{B9681C5A-7A90-A544-B413-5F9E18AF4934}"/>
    <dgm:cxn modelId="{A4AF910B-FDE1-1646-BDD1-D62E107E32B6}" type="presOf" srcId="{8A54B6D0-2A27-384B-92F2-ABA8D50FAD51}" destId="{CA53AD6B-B69A-E54E-AEBE-F2E47ADE0943}" srcOrd="0" destOrd="0" presId="urn:microsoft.com/office/officeart/2005/8/layout/hierarchy3"/>
    <dgm:cxn modelId="{CA55B127-8FD2-0B4D-B605-54217C57F3F5}" srcId="{ABD93B33-C118-844C-BAFD-3D35E04D0DED}" destId="{A1BFC497-9432-8B4A-9108-38336F09A8F5}" srcOrd="1" destOrd="0" parTransId="{F9E25E7C-479E-5F47-B495-ED62F184A14D}" sibTransId="{E56C7622-BDB6-4E46-B424-DA3F263A9CC3}"/>
    <dgm:cxn modelId="{10224D9E-A19F-534B-B7D6-111981A9648B}" type="presOf" srcId="{CFB4B3C3-CAEA-9C43-BFED-929E4069F7C0}" destId="{941C9D78-D120-9543-BD2D-35A95506A619}" srcOrd="0" destOrd="0" presId="urn:microsoft.com/office/officeart/2005/8/layout/hierarchy3"/>
    <dgm:cxn modelId="{0253C61D-A3CF-EE46-B9B6-8A4D842E643A}" type="presOf" srcId="{ABD93B33-C118-844C-BAFD-3D35E04D0DED}" destId="{49A278F0-581A-564B-8DFC-DBC49B38B75B}" srcOrd="1" destOrd="0" presId="urn:microsoft.com/office/officeart/2005/8/layout/hierarchy3"/>
    <dgm:cxn modelId="{B3117ABC-06C7-F14B-AECE-67EB61D10FA6}" type="presOf" srcId="{BDEC6004-B6A5-5248-9DC6-C7B03122D5E6}" destId="{941C9D78-D120-9543-BD2D-35A95506A619}" srcOrd="0" destOrd="1" presId="urn:microsoft.com/office/officeart/2005/8/layout/hierarchy3"/>
    <dgm:cxn modelId="{090A0534-916C-024C-AC53-C33AD66EFB3A}" type="presOf" srcId="{A1BFC497-9432-8B4A-9108-38336F09A8F5}" destId="{7C968010-9241-F44F-BC28-2669B635FD43}" srcOrd="0" destOrd="0" presId="urn:microsoft.com/office/officeart/2005/8/layout/hierarchy3"/>
    <dgm:cxn modelId="{5BABE6BE-586B-9445-8640-6008118616D9}" srcId="{624BBFED-F51C-FF4C-8305-A811AC79D33E}" destId="{ABD93B33-C118-844C-BAFD-3D35E04D0DED}" srcOrd="0" destOrd="0" parTransId="{A8D1B1CA-5758-F342-9F4B-7C0C89860EBD}" sibTransId="{2C20140D-A1A6-0049-AF01-E7BDBF0A0395}"/>
    <dgm:cxn modelId="{8340FCE4-C5E7-D548-8439-3F659FAF6A2D}" type="presOf" srcId="{77F32EFA-F609-C546-A82D-526701ED7502}" destId="{4645D202-5DB6-6E4A-A9F9-2B1774BB297D}" srcOrd="0" destOrd="0" presId="urn:microsoft.com/office/officeart/2005/8/layout/hierarchy3"/>
    <dgm:cxn modelId="{CCE5A018-9CA5-F94A-A28D-375C9BE7AF2B}" type="presOf" srcId="{7BB6F246-65E9-CA45-BC23-A9B5F1B4C3CE}" destId="{D9D42A1B-051C-F843-A787-3AAA2B7A73F0}" srcOrd="0" destOrd="0" presId="urn:microsoft.com/office/officeart/2005/8/layout/hierarchy3"/>
    <dgm:cxn modelId="{8D6DA03E-613B-DF43-9B85-B7BF1EBC32AE}" srcId="{77F32EFA-F609-C546-A82D-526701ED7502}" destId="{26AF1D85-B7F5-5E49-BB5E-91D83389D974}" srcOrd="0" destOrd="0" parTransId="{8A54B6D0-2A27-384B-92F2-ABA8D50FAD51}" sibTransId="{E0AA0114-9FA3-CC41-9EF0-47A959C17A6E}"/>
    <dgm:cxn modelId="{D778DDDB-0D3C-1943-ABDC-AD582FB155F2}" type="presOf" srcId="{624BBFED-F51C-FF4C-8305-A811AC79D33E}" destId="{217BE49F-6B51-0E4C-A51E-13C8CA1FFAE6}" srcOrd="0" destOrd="0" presId="urn:microsoft.com/office/officeart/2005/8/layout/hierarchy3"/>
    <dgm:cxn modelId="{486118E4-D7A9-7F4C-85E6-B309EBCADE00}" type="presOf" srcId="{26AF1D85-B7F5-5E49-BB5E-91D83389D974}" destId="{AE608FC6-4BCB-4B40-BEF0-33A0CABF22D8}" srcOrd="0" destOrd="0" presId="urn:microsoft.com/office/officeart/2005/8/layout/hierarchy3"/>
    <dgm:cxn modelId="{28D2AE7B-E6F3-3F49-8F8A-578111BBDB47}" type="presOf" srcId="{41A41942-622A-DC40-9B09-894966952EAE}" destId="{567E1259-FAF7-B64D-8065-5B60A4BE12E9}" srcOrd="1" destOrd="0" presId="urn:microsoft.com/office/officeart/2005/8/layout/hierarchy3"/>
    <dgm:cxn modelId="{9001D7D0-2BE3-234C-AF01-D4CD0B491ACD}" type="presOf" srcId="{F9E25E7C-479E-5F47-B495-ED62F184A14D}" destId="{7F611DE7-6419-224B-B36E-23270D19B614}" srcOrd="0" destOrd="0" presId="urn:microsoft.com/office/officeart/2005/8/layout/hierarchy3"/>
    <dgm:cxn modelId="{D2B3349D-A30E-8946-BFD5-D663482D9B5C}" srcId="{26AF1D85-B7F5-5E49-BB5E-91D83389D974}" destId="{3F2F1843-EC6B-3141-A0E7-8826C5C38BB9}" srcOrd="0" destOrd="0" parTransId="{78B14740-97EA-FD40-A87F-08566D00041F}" sibTransId="{936A063B-1D3B-C149-97EB-4548A5161432}"/>
    <dgm:cxn modelId="{601A7873-DB8D-A048-9D36-60DA07718DAF}" type="presOf" srcId="{5E4B3B62-1CF7-DA47-8CE9-41C84E96CB43}" destId="{4B463A52-E941-7E40-BC68-46C0B7843310}" srcOrd="0" destOrd="0" presId="urn:microsoft.com/office/officeart/2005/8/layout/hierarchy3"/>
    <dgm:cxn modelId="{D75F12E9-2289-B943-B3E4-12283019AB6A}" type="presOf" srcId="{41A41942-622A-DC40-9B09-894966952EAE}" destId="{840280CE-60A5-C849-B404-9AB21DBE47A7}" srcOrd="0" destOrd="0" presId="urn:microsoft.com/office/officeart/2005/8/layout/hierarchy3"/>
    <dgm:cxn modelId="{7D30C638-9E03-8541-BBB4-6BCD284BFDA9}" type="presOf" srcId="{41083114-BD52-1841-9E38-7CF2B3DC3147}" destId="{465CC7F0-69C0-5441-A36F-08900F6D9661}" srcOrd="0" destOrd="0" presId="urn:microsoft.com/office/officeart/2005/8/layout/hierarchy3"/>
    <dgm:cxn modelId="{D9235BD7-6B42-9E4E-BAAF-9B256955252D}" srcId="{624BBFED-F51C-FF4C-8305-A811AC79D33E}" destId="{41A41942-622A-DC40-9B09-894966952EAE}" srcOrd="1" destOrd="0" parTransId="{0AE38F50-C55A-1C49-BD2B-D09767E41B39}" sibTransId="{9B0E4561-D4FF-B449-BAF9-BB07ABEB0DCC}"/>
    <dgm:cxn modelId="{8F167FE5-942A-B746-A7E5-EF4A99655C73}" srcId="{A1BFC497-9432-8B4A-9108-38336F09A8F5}" destId="{28E4B20B-D52A-C34E-ACDF-61C4852E4B1A}" srcOrd="0" destOrd="0" parTransId="{7DF63308-B7FE-094D-8194-6C297CB21646}" sibTransId="{07CAA4ED-40BF-0242-9EE3-BBEEB5AA4A5A}"/>
    <dgm:cxn modelId="{FC1AB060-F46C-0842-8927-33A9F495EB8F}" type="presOf" srcId="{28E4B20B-D52A-C34E-ACDF-61C4852E4B1A}" destId="{7C968010-9241-F44F-BC28-2669B635FD43}" srcOrd="0" destOrd="1" presId="urn:microsoft.com/office/officeart/2005/8/layout/hierarchy3"/>
    <dgm:cxn modelId="{93A45FEF-6141-6A4E-88D8-E32B27E37F1A}" type="presOf" srcId="{ABD93B33-C118-844C-BAFD-3D35E04D0DED}" destId="{35D28530-9B83-C74D-91F6-77AB99468580}" srcOrd="0" destOrd="0" presId="urn:microsoft.com/office/officeart/2005/8/layout/hierarchy3"/>
    <dgm:cxn modelId="{48422EB2-9E23-6F40-A2EC-28D999586D8D}" srcId="{CFB4B3C3-CAEA-9C43-BFED-929E4069F7C0}" destId="{BDEC6004-B6A5-5248-9DC6-C7B03122D5E6}" srcOrd="0" destOrd="0" parTransId="{26B12BB8-597B-E64C-B411-C654A3CFF055}" sibTransId="{93D5DA44-9484-434B-81B1-211FC6CE60FE}"/>
    <dgm:cxn modelId="{CF3614B1-80A4-5E40-B504-EAEEB4EB8C04}" type="presOf" srcId="{77F32EFA-F609-C546-A82D-526701ED7502}" destId="{F335B8F9-2E4F-D54F-8AA0-DF1A03B21B15}" srcOrd="1" destOrd="0" presId="urn:microsoft.com/office/officeart/2005/8/layout/hierarchy3"/>
    <dgm:cxn modelId="{06BEA488-A6B3-8C49-96B9-F8FCE465EA70}" type="presParOf" srcId="{217BE49F-6B51-0E4C-A51E-13C8CA1FFAE6}" destId="{ED9447F1-5E48-D54A-9F7C-F958A5B3FF94}" srcOrd="0" destOrd="0" presId="urn:microsoft.com/office/officeart/2005/8/layout/hierarchy3"/>
    <dgm:cxn modelId="{C217B66D-42DE-3D4C-BB2D-78E9C6A51580}" type="presParOf" srcId="{ED9447F1-5E48-D54A-9F7C-F958A5B3FF94}" destId="{03EBA336-1F81-5549-A20C-6209F18EF50D}" srcOrd="0" destOrd="0" presId="urn:microsoft.com/office/officeart/2005/8/layout/hierarchy3"/>
    <dgm:cxn modelId="{BC239CD5-207C-C248-AC10-9CE501E39250}" type="presParOf" srcId="{03EBA336-1F81-5549-A20C-6209F18EF50D}" destId="{35D28530-9B83-C74D-91F6-77AB99468580}" srcOrd="0" destOrd="0" presId="urn:microsoft.com/office/officeart/2005/8/layout/hierarchy3"/>
    <dgm:cxn modelId="{C4AF9840-1703-C747-90AF-A0448A4EE262}" type="presParOf" srcId="{03EBA336-1F81-5549-A20C-6209F18EF50D}" destId="{49A278F0-581A-564B-8DFC-DBC49B38B75B}" srcOrd="1" destOrd="0" presId="urn:microsoft.com/office/officeart/2005/8/layout/hierarchy3"/>
    <dgm:cxn modelId="{9CF89EE1-BE8F-DA4B-BE49-2BABD946CF70}" type="presParOf" srcId="{ED9447F1-5E48-D54A-9F7C-F958A5B3FF94}" destId="{EFEA4FAA-C3FE-DD48-B0D5-502148DFCBBC}" srcOrd="1" destOrd="0" presId="urn:microsoft.com/office/officeart/2005/8/layout/hierarchy3"/>
    <dgm:cxn modelId="{E00BDC16-688C-CF4C-A6FD-47FBC49E7A35}" type="presParOf" srcId="{EFEA4FAA-C3FE-DD48-B0D5-502148DFCBBC}" destId="{4B463A52-E941-7E40-BC68-46C0B7843310}" srcOrd="0" destOrd="0" presId="urn:microsoft.com/office/officeart/2005/8/layout/hierarchy3"/>
    <dgm:cxn modelId="{D982B141-FED6-9A4C-A0F1-E1616A153B91}" type="presParOf" srcId="{EFEA4FAA-C3FE-DD48-B0D5-502148DFCBBC}" destId="{941C9D78-D120-9543-BD2D-35A95506A619}" srcOrd="1" destOrd="0" presId="urn:microsoft.com/office/officeart/2005/8/layout/hierarchy3"/>
    <dgm:cxn modelId="{7DBC3D16-1860-D147-8A20-A1F89E1BDBB8}" type="presParOf" srcId="{EFEA4FAA-C3FE-DD48-B0D5-502148DFCBBC}" destId="{7F611DE7-6419-224B-B36E-23270D19B614}" srcOrd="2" destOrd="0" presId="urn:microsoft.com/office/officeart/2005/8/layout/hierarchy3"/>
    <dgm:cxn modelId="{91C5ADB8-365F-4C42-8E77-FDC45D7D8D22}" type="presParOf" srcId="{EFEA4FAA-C3FE-DD48-B0D5-502148DFCBBC}" destId="{7C968010-9241-F44F-BC28-2669B635FD43}" srcOrd="3" destOrd="0" presId="urn:microsoft.com/office/officeart/2005/8/layout/hierarchy3"/>
    <dgm:cxn modelId="{6C0217F7-9EAB-B543-B495-B07651723DCE}" type="presParOf" srcId="{217BE49F-6B51-0E4C-A51E-13C8CA1FFAE6}" destId="{88DD1280-5828-6E47-AA20-B88D840DE266}" srcOrd="1" destOrd="0" presId="urn:microsoft.com/office/officeart/2005/8/layout/hierarchy3"/>
    <dgm:cxn modelId="{4490F466-6DAE-D94A-9E45-C5946017B0D8}" type="presParOf" srcId="{88DD1280-5828-6E47-AA20-B88D840DE266}" destId="{C18DADE8-224A-8A44-9BAB-C4BD7DC202BD}" srcOrd="0" destOrd="0" presId="urn:microsoft.com/office/officeart/2005/8/layout/hierarchy3"/>
    <dgm:cxn modelId="{A8EF9A27-09DA-5641-8BB4-0834F43AFF07}" type="presParOf" srcId="{C18DADE8-224A-8A44-9BAB-C4BD7DC202BD}" destId="{840280CE-60A5-C849-B404-9AB21DBE47A7}" srcOrd="0" destOrd="0" presId="urn:microsoft.com/office/officeart/2005/8/layout/hierarchy3"/>
    <dgm:cxn modelId="{783561B2-06F6-6648-AE85-36F347F66BC1}" type="presParOf" srcId="{C18DADE8-224A-8A44-9BAB-C4BD7DC202BD}" destId="{567E1259-FAF7-B64D-8065-5B60A4BE12E9}" srcOrd="1" destOrd="0" presId="urn:microsoft.com/office/officeart/2005/8/layout/hierarchy3"/>
    <dgm:cxn modelId="{D8D7959F-85C2-644A-BA0B-31A2C99656D2}" type="presParOf" srcId="{88DD1280-5828-6E47-AA20-B88D840DE266}" destId="{A9766F5D-3BB1-D049-8DC8-EC327EFEF98C}" srcOrd="1" destOrd="0" presId="urn:microsoft.com/office/officeart/2005/8/layout/hierarchy3"/>
    <dgm:cxn modelId="{4DB1A8F8-1440-D440-A23A-463115617749}" type="presParOf" srcId="{217BE49F-6B51-0E4C-A51E-13C8CA1FFAE6}" destId="{D608F4AB-ACFB-E64A-97FE-5C5EC86DB1AB}" srcOrd="2" destOrd="0" presId="urn:microsoft.com/office/officeart/2005/8/layout/hierarchy3"/>
    <dgm:cxn modelId="{04D68628-344D-4C40-826E-CD8978DA2CE8}" type="presParOf" srcId="{D608F4AB-ACFB-E64A-97FE-5C5EC86DB1AB}" destId="{D48C504A-583B-764B-97A1-630CFE962BB3}" srcOrd="0" destOrd="0" presId="urn:microsoft.com/office/officeart/2005/8/layout/hierarchy3"/>
    <dgm:cxn modelId="{E7DB73B7-0975-F048-847D-78D33C92F79A}" type="presParOf" srcId="{D48C504A-583B-764B-97A1-630CFE962BB3}" destId="{4645D202-5DB6-6E4A-A9F9-2B1774BB297D}" srcOrd="0" destOrd="0" presId="urn:microsoft.com/office/officeart/2005/8/layout/hierarchy3"/>
    <dgm:cxn modelId="{15F84B7B-DB05-A541-93CD-2F1747907570}" type="presParOf" srcId="{D48C504A-583B-764B-97A1-630CFE962BB3}" destId="{F335B8F9-2E4F-D54F-8AA0-DF1A03B21B15}" srcOrd="1" destOrd="0" presId="urn:microsoft.com/office/officeart/2005/8/layout/hierarchy3"/>
    <dgm:cxn modelId="{6F280D1B-2DA1-594F-9803-0C9739E64367}" type="presParOf" srcId="{D608F4AB-ACFB-E64A-97FE-5C5EC86DB1AB}" destId="{DC63BE6D-740D-814A-9489-09E79DD5AC30}" srcOrd="1" destOrd="0" presId="urn:microsoft.com/office/officeart/2005/8/layout/hierarchy3"/>
    <dgm:cxn modelId="{42BE4938-4737-5843-B66A-6D4644243CFC}" type="presParOf" srcId="{DC63BE6D-740D-814A-9489-09E79DD5AC30}" destId="{CA53AD6B-B69A-E54E-AEBE-F2E47ADE0943}" srcOrd="0" destOrd="0" presId="urn:microsoft.com/office/officeart/2005/8/layout/hierarchy3"/>
    <dgm:cxn modelId="{393B03B5-5FC6-764B-B0D0-049E5FC43390}" type="presParOf" srcId="{DC63BE6D-740D-814A-9489-09E79DD5AC30}" destId="{AE608FC6-4BCB-4B40-BEF0-33A0CABF22D8}" srcOrd="1" destOrd="0" presId="urn:microsoft.com/office/officeart/2005/8/layout/hierarchy3"/>
    <dgm:cxn modelId="{9FB2C1A8-572B-CD4A-ABCD-1543322159BA}" type="presParOf" srcId="{DC63BE6D-740D-814A-9489-09E79DD5AC30}" destId="{D9D42A1B-051C-F843-A787-3AAA2B7A73F0}" srcOrd="2" destOrd="0" presId="urn:microsoft.com/office/officeart/2005/8/layout/hierarchy3"/>
    <dgm:cxn modelId="{19FC40EA-3CDB-8645-B002-213C0FCB6133}" type="presParOf" srcId="{DC63BE6D-740D-814A-9489-09E79DD5AC30}" destId="{465CC7F0-69C0-5441-A36F-08900F6D9661}"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D43C83-7A3A-CA41-9DEA-B535D386083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106D337-AA2E-CD4B-940B-6ED581C4FCF3}">
      <dgm:prSet custT="1"/>
      <dgm:spPr>
        <a:ln w="12700" cmpd="sng">
          <a:solidFill>
            <a:schemeClr val="accent2"/>
          </a:solidFill>
        </a:ln>
      </dgm:spPr>
      <dgm:t>
        <a:bodyPr/>
        <a:lstStyle/>
        <a:p>
          <a:pPr rtl="0"/>
          <a:r>
            <a:rPr lang="en-US" sz="2100" b="1" dirty="0" smtClean="0">
              <a:solidFill>
                <a:schemeClr val="tx1"/>
              </a:solidFill>
              <a:effectLst>
                <a:outerShdw blurRad="38100" dist="38100" dir="2700000" algn="tl">
                  <a:srgbClr val="000000">
                    <a:alpha val="43137"/>
                  </a:srgbClr>
                </a:outerShdw>
              </a:effectLst>
            </a:rPr>
            <a:t>Publicly proposed by </a:t>
          </a:r>
          <a:r>
            <a:rPr lang="en-US" sz="2100" b="1" dirty="0" err="1" smtClean="0">
              <a:solidFill>
                <a:schemeClr val="tx1"/>
              </a:solidFill>
              <a:effectLst>
                <a:outerShdw blurRad="38100" dist="38100" dir="2700000" algn="tl">
                  <a:srgbClr val="000000">
                    <a:alpha val="43137"/>
                  </a:srgbClr>
                </a:outerShdw>
              </a:effectLst>
            </a:rPr>
            <a:t>Diffie</a:t>
          </a:r>
          <a:r>
            <a:rPr lang="en-US" sz="2100" b="1" dirty="0" smtClean="0">
              <a:solidFill>
                <a:schemeClr val="tx1"/>
              </a:solidFill>
              <a:effectLst>
                <a:outerShdw blurRad="38100" dist="38100" dir="2700000" algn="tl">
                  <a:srgbClr val="000000">
                    <a:alpha val="43137"/>
                  </a:srgbClr>
                </a:outerShdw>
              </a:effectLst>
            </a:rPr>
            <a:t> and Hellman in 1976</a:t>
          </a:r>
        </a:p>
      </dgm:t>
    </dgm:pt>
    <dgm:pt modelId="{9D82D345-4AB6-554A-A4FD-261419D4F540}" type="parTrans" cxnId="{C6E54507-CB26-424A-A736-9AC8AA71FA5E}">
      <dgm:prSet/>
      <dgm:spPr/>
      <dgm:t>
        <a:bodyPr/>
        <a:lstStyle/>
        <a:p>
          <a:endParaRPr lang="en-US"/>
        </a:p>
      </dgm:t>
    </dgm:pt>
    <dgm:pt modelId="{155A0DD5-8E0C-3D4C-9802-C760C658727A}" type="sibTrans" cxnId="{C6E54507-CB26-424A-A736-9AC8AA71FA5E}">
      <dgm:prSet/>
      <dgm:spPr/>
      <dgm:t>
        <a:bodyPr/>
        <a:lstStyle/>
        <a:p>
          <a:endParaRPr lang="en-US"/>
        </a:p>
      </dgm:t>
    </dgm:pt>
    <dgm:pt modelId="{3ECC392A-C46F-E944-B0E3-A2450D3A3606}">
      <dgm:prSet custT="1"/>
      <dgm:spPr>
        <a:ln w="12700">
          <a:solidFill>
            <a:schemeClr val="accent2"/>
          </a:solidFill>
        </a:ln>
      </dgm:spPr>
      <dgm:t>
        <a:bodyPr/>
        <a:lstStyle/>
        <a:p>
          <a:pPr rtl="0"/>
          <a:r>
            <a:rPr lang="en-US" sz="2100" b="1" dirty="0" smtClean="0">
              <a:solidFill>
                <a:srgbClr val="FFFFFF"/>
              </a:solidFill>
              <a:effectLst>
                <a:outerShdw blurRad="38100" dist="38100" dir="2700000" algn="tl">
                  <a:srgbClr val="000000">
                    <a:alpha val="43137"/>
                  </a:srgbClr>
                </a:outerShdw>
              </a:effectLst>
            </a:rPr>
            <a:t>Asymmetric</a:t>
          </a:r>
        </a:p>
      </dgm:t>
    </dgm:pt>
    <dgm:pt modelId="{A66FC1AE-F4A2-AE45-8186-7D0A81C06CB9}" type="parTrans" cxnId="{F1CDA9D5-135D-C44B-AEBD-CA63B571E30E}">
      <dgm:prSet/>
      <dgm:spPr/>
      <dgm:t>
        <a:bodyPr/>
        <a:lstStyle/>
        <a:p>
          <a:endParaRPr lang="en-US"/>
        </a:p>
      </dgm:t>
    </dgm:pt>
    <dgm:pt modelId="{8B356F16-041F-7D43-AE3B-77F5DC3C70F8}" type="sibTrans" cxnId="{F1CDA9D5-135D-C44B-AEBD-CA63B571E30E}">
      <dgm:prSet/>
      <dgm:spPr/>
      <dgm:t>
        <a:bodyPr/>
        <a:lstStyle/>
        <a:p>
          <a:endParaRPr lang="en-US"/>
        </a:p>
      </dgm:t>
    </dgm:pt>
    <dgm:pt modelId="{2961A619-6051-5743-8010-BC6210EA23F2}">
      <dgm:prSet custT="1"/>
      <dgm:spPr>
        <a:ln w="12700">
          <a:solidFill>
            <a:schemeClr val="accent2"/>
          </a:solidFill>
        </a:ln>
      </dgm:spPr>
      <dgm:t>
        <a:bodyPr/>
        <a:lstStyle/>
        <a:p>
          <a:pPr rtl="0"/>
          <a:r>
            <a:rPr lang="en-US" sz="1800" b="1" dirty="0" smtClean="0">
              <a:solidFill>
                <a:srgbClr val="FFFFFF"/>
              </a:solidFill>
              <a:effectLst>
                <a:outerShdw blurRad="38100" dist="38100" dir="2700000" algn="tl">
                  <a:srgbClr val="000000">
                    <a:alpha val="43137"/>
                  </a:srgbClr>
                </a:outerShdw>
              </a:effectLst>
            </a:rPr>
            <a:t>Uses pair of keys</a:t>
          </a:r>
        </a:p>
      </dgm:t>
    </dgm:pt>
    <dgm:pt modelId="{31252965-9EA8-7743-A1C5-B8084F110D8B}" type="parTrans" cxnId="{C03A0627-0181-EC48-BF51-4B884AC69DB9}">
      <dgm:prSet/>
      <dgm:spPr/>
      <dgm:t>
        <a:bodyPr/>
        <a:lstStyle/>
        <a:p>
          <a:endParaRPr lang="en-US"/>
        </a:p>
      </dgm:t>
    </dgm:pt>
    <dgm:pt modelId="{DFBB08AB-6DB6-BB4E-AA8F-A39EE7B8C417}" type="sibTrans" cxnId="{C03A0627-0181-EC48-BF51-4B884AC69DB9}">
      <dgm:prSet/>
      <dgm:spPr/>
      <dgm:t>
        <a:bodyPr/>
        <a:lstStyle/>
        <a:p>
          <a:endParaRPr lang="en-US"/>
        </a:p>
      </dgm:t>
    </dgm:pt>
    <dgm:pt modelId="{37AF3C0F-39BA-5949-8FBA-83C3964EC9F9}">
      <dgm:prSet custT="1"/>
      <dgm:spPr>
        <a:ln w="12700">
          <a:solidFill>
            <a:schemeClr val="accent2"/>
          </a:solidFill>
        </a:ln>
      </dgm:spPr>
      <dgm:t>
        <a:bodyPr/>
        <a:lstStyle/>
        <a:p>
          <a:pPr rtl="0"/>
          <a:r>
            <a:rPr lang="en-US" sz="1800" b="1" dirty="0" smtClean="0">
              <a:solidFill>
                <a:srgbClr val="FFFFFF"/>
              </a:solidFill>
              <a:effectLst>
                <a:outerShdw blurRad="38100" dist="38100" dir="2700000" algn="tl">
                  <a:srgbClr val="000000">
                    <a:alpha val="43137"/>
                  </a:srgbClr>
                </a:outerShdw>
              </a:effectLst>
            </a:rPr>
            <a:t>Public key and private key</a:t>
          </a:r>
        </a:p>
      </dgm:t>
    </dgm:pt>
    <dgm:pt modelId="{D274AA25-1AA7-0C41-BA06-68552CD131E4}" type="parTrans" cxnId="{0A575FD7-5F18-4D4A-B5A4-C4C97B05D716}">
      <dgm:prSet/>
      <dgm:spPr/>
      <dgm:t>
        <a:bodyPr/>
        <a:lstStyle/>
        <a:p>
          <a:endParaRPr lang="en-US"/>
        </a:p>
      </dgm:t>
    </dgm:pt>
    <dgm:pt modelId="{0148E6F0-A8D7-2D4A-9FF6-4CD98091AC95}" type="sibTrans" cxnId="{0A575FD7-5F18-4D4A-B5A4-C4C97B05D716}">
      <dgm:prSet/>
      <dgm:spPr/>
      <dgm:t>
        <a:bodyPr/>
        <a:lstStyle/>
        <a:p>
          <a:endParaRPr lang="en-US"/>
        </a:p>
      </dgm:t>
    </dgm:pt>
    <dgm:pt modelId="{C5007C76-94E2-5140-967C-1B9827B4D554}">
      <dgm:prSet custT="1"/>
      <dgm:spPr>
        <a:ln w="12700">
          <a:solidFill>
            <a:schemeClr val="accent2"/>
          </a:solidFill>
        </a:ln>
      </dgm:spPr>
      <dgm:t>
        <a:bodyPr/>
        <a:lstStyle/>
        <a:p>
          <a:pPr rtl="0"/>
          <a:r>
            <a:rPr lang="en-US" sz="1800" b="1" dirty="0" smtClean="0">
              <a:solidFill>
                <a:srgbClr val="FFFFFF"/>
              </a:solidFill>
              <a:effectLst>
                <a:outerShdw blurRad="38100" dist="38100" dir="2700000" algn="tl">
                  <a:srgbClr val="000000">
                    <a:alpha val="43137"/>
                  </a:srgbClr>
                </a:outerShdw>
              </a:effectLst>
            </a:rPr>
            <a:t>Public key is made public for others to use</a:t>
          </a:r>
        </a:p>
      </dgm:t>
    </dgm:pt>
    <dgm:pt modelId="{67794729-FC0A-584E-994D-3FB1EBC7D92A}" type="parTrans" cxnId="{558FA9EB-F87C-5347-973D-76A1A85DF5E3}">
      <dgm:prSet/>
      <dgm:spPr/>
      <dgm:t>
        <a:bodyPr/>
        <a:lstStyle/>
        <a:p>
          <a:endParaRPr lang="en-US"/>
        </a:p>
      </dgm:t>
    </dgm:pt>
    <dgm:pt modelId="{A47BAC33-9B46-9D4C-B83F-AE6A76E7EBD7}" type="sibTrans" cxnId="{558FA9EB-F87C-5347-973D-76A1A85DF5E3}">
      <dgm:prSet/>
      <dgm:spPr/>
      <dgm:t>
        <a:bodyPr/>
        <a:lstStyle/>
        <a:p>
          <a:endParaRPr lang="en-US"/>
        </a:p>
      </dgm:t>
    </dgm:pt>
    <dgm:pt modelId="{C8A244C1-761C-A949-A632-15A9D50FAF4B}">
      <dgm:prSet custT="1"/>
      <dgm:spPr>
        <a:ln w="12700">
          <a:solidFill>
            <a:schemeClr val="accent2"/>
          </a:solidFill>
        </a:ln>
      </dgm:spPr>
      <dgm:t>
        <a:bodyPr/>
        <a:lstStyle/>
        <a:p>
          <a:pPr rtl="0"/>
          <a:r>
            <a:rPr lang="en-US" sz="2100" b="1" dirty="0" smtClean="0">
              <a:solidFill>
                <a:srgbClr val="FFFFFF"/>
              </a:solidFill>
              <a:effectLst>
                <a:outerShdw blurRad="38100" dist="38100" dir="2700000" algn="tl">
                  <a:srgbClr val="000000">
                    <a:alpha val="43137"/>
                  </a:srgbClr>
                </a:outerShdw>
              </a:effectLst>
            </a:rPr>
            <a:t>complements rather than replaces private key cryptography</a:t>
          </a:r>
        </a:p>
        <a:p>
          <a:pPr rtl="0"/>
          <a:endParaRPr lang="en-US" sz="2100" b="1" dirty="0" smtClean="0">
            <a:solidFill>
              <a:srgbClr val="FFFFFF"/>
            </a:solidFill>
            <a:effectLst>
              <a:outerShdw blurRad="38100" dist="38100" dir="2700000" algn="tl">
                <a:srgbClr val="000000">
                  <a:alpha val="43137"/>
                </a:srgbClr>
              </a:outerShdw>
            </a:effectLst>
          </a:endParaRPr>
        </a:p>
      </dgm:t>
    </dgm:pt>
    <dgm:pt modelId="{D715F042-3D55-FB4B-8125-62B9B54735D2}" type="parTrans" cxnId="{EA2E20DF-DBDA-BB4B-A1C9-E4A52EF54ABE}">
      <dgm:prSet/>
      <dgm:spPr/>
      <dgm:t>
        <a:bodyPr/>
        <a:lstStyle/>
        <a:p>
          <a:endParaRPr lang="en-US"/>
        </a:p>
      </dgm:t>
    </dgm:pt>
    <dgm:pt modelId="{AF7ED2F1-94C4-734C-9ECA-46C914476433}" type="sibTrans" cxnId="{EA2E20DF-DBDA-BB4B-A1C9-E4A52EF54ABE}">
      <dgm:prSet/>
      <dgm:spPr/>
      <dgm:t>
        <a:bodyPr/>
        <a:lstStyle/>
        <a:p>
          <a:endParaRPr lang="en-US"/>
        </a:p>
      </dgm:t>
    </dgm:pt>
    <dgm:pt modelId="{CBDA85A4-3A73-4801-AD55-4622B37ED212}">
      <dgm:prSet/>
      <dgm:spPr>
        <a:ln w="12700">
          <a:solidFill>
            <a:schemeClr val="accent2"/>
          </a:solidFill>
        </a:ln>
      </dgm:spPr>
      <dgm:t>
        <a:bodyPr/>
        <a:lstStyle/>
        <a:p>
          <a:pPr rtl="0"/>
          <a:r>
            <a:rPr lang="en-US" b="1" dirty="0" smtClean="0">
              <a:solidFill>
                <a:srgbClr val="FFFFFF"/>
              </a:solidFill>
              <a:effectLst>
                <a:outerShdw blurRad="38100" dist="38100" dir="2700000" algn="tl">
                  <a:srgbClr val="000000">
                    <a:alpha val="43137"/>
                  </a:srgbClr>
                </a:outerShdw>
              </a:effectLst>
            </a:rPr>
            <a:t>Any of the keys can be used for encryption, the other key is required for decryption</a:t>
          </a:r>
        </a:p>
      </dgm:t>
    </dgm:pt>
    <dgm:pt modelId="{12380E90-6677-4676-B999-4AAFBC88A45D}" type="parTrans" cxnId="{F3FF58FD-6BC6-4D4C-B21A-AB294371E62E}">
      <dgm:prSet/>
      <dgm:spPr/>
      <dgm:t>
        <a:bodyPr/>
        <a:lstStyle/>
        <a:p>
          <a:endParaRPr lang="en-US"/>
        </a:p>
      </dgm:t>
    </dgm:pt>
    <dgm:pt modelId="{BF9B3A2F-C747-4881-B7ED-9821F7728BED}" type="sibTrans" cxnId="{F3FF58FD-6BC6-4D4C-B21A-AB294371E62E}">
      <dgm:prSet/>
      <dgm:spPr/>
      <dgm:t>
        <a:bodyPr/>
        <a:lstStyle/>
        <a:p>
          <a:endParaRPr lang="en-US"/>
        </a:p>
      </dgm:t>
    </dgm:pt>
    <dgm:pt modelId="{A0567C3C-9C53-7E4B-9888-B3F81A6EA2CC}" type="pres">
      <dgm:prSet presAssocID="{44D43C83-7A3A-CA41-9DEA-B535D386083A}" presName="Name0" presStyleCnt="0">
        <dgm:presLayoutVars>
          <dgm:dir/>
          <dgm:resizeHandles val="exact"/>
        </dgm:presLayoutVars>
      </dgm:prSet>
      <dgm:spPr/>
      <dgm:t>
        <a:bodyPr/>
        <a:lstStyle/>
        <a:p>
          <a:endParaRPr lang="en-US"/>
        </a:p>
      </dgm:t>
    </dgm:pt>
    <dgm:pt modelId="{BC3F313E-08D7-C74C-B243-12C7B35D646B}" type="pres">
      <dgm:prSet presAssocID="{F106D337-AA2E-CD4B-940B-6ED581C4FCF3}" presName="node" presStyleLbl="node1" presStyleIdx="0" presStyleCnt="4">
        <dgm:presLayoutVars>
          <dgm:bulletEnabled val="1"/>
        </dgm:presLayoutVars>
      </dgm:prSet>
      <dgm:spPr/>
      <dgm:t>
        <a:bodyPr/>
        <a:lstStyle/>
        <a:p>
          <a:endParaRPr lang="en-US"/>
        </a:p>
      </dgm:t>
    </dgm:pt>
    <dgm:pt modelId="{2F3FEBE2-07BF-0042-9B49-3C103F5ABA93}" type="pres">
      <dgm:prSet presAssocID="{155A0DD5-8E0C-3D4C-9802-C760C658727A}" presName="sibTrans" presStyleCnt="0"/>
      <dgm:spPr/>
    </dgm:pt>
    <dgm:pt modelId="{A961D2C1-B6A0-5D42-B626-37C7B94374F3}" type="pres">
      <dgm:prSet presAssocID="{3ECC392A-C46F-E944-B0E3-A2450D3A3606}" presName="node" presStyleLbl="node1" presStyleIdx="1" presStyleCnt="4" custLinFactNeighborX="2521" custLinFactNeighborY="0">
        <dgm:presLayoutVars>
          <dgm:bulletEnabled val="1"/>
        </dgm:presLayoutVars>
      </dgm:prSet>
      <dgm:spPr/>
      <dgm:t>
        <a:bodyPr/>
        <a:lstStyle/>
        <a:p>
          <a:endParaRPr lang="en-US"/>
        </a:p>
      </dgm:t>
    </dgm:pt>
    <dgm:pt modelId="{3450CB0F-1144-C943-ADE5-627AD4BDAD68}" type="pres">
      <dgm:prSet presAssocID="{8B356F16-041F-7D43-AE3B-77F5DC3C70F8}" presName="sibTrans" presStyleCnt="0"/>
      <dgm:spPr/>
    </dgm:pt>
    <dgm:pt modelId="{A7D79536-2C70-4BB3-A852-192258403C37}" type="pres">
      <dgm:prSet presAssocID="{CBDA85A4-3A73-4801-AD55-4622B37ED212}" presName="node" presStyleLbl="node1" presStyleIdx="2" presStyleCnt="4">
        <dgm:presLayoutVars>
          <dgm:bulletEnabled val="1"/>
        </dgm:presLayoutVars>
      </dgm:prSet>
      <dgm:spPr/>
      <dgm:t>
        <a:bodyPr/>
        <a:lstStyle/>
        <a:p>
          <a:endParaRPr lang="en-US"/>
        </a:p>
      </dgm:t>
    </dgm:pt>
    <dgm:pt modelId="{772BDC11-737A-445C-9F2A-41E12E16CAF8}" type="pres">
      <dgm:prSet presAssocID="{BF9B3A2F-C747-4881-B7ED-9821F7728BED}" presName="sibTrans" presStyleCnt="0"/>
      <dgm:spPr/>
    </dgm:pt>
    <dgm:pt modelId="{D91625BD-AF6B-2A40-9E51-4E3EAA7D7071}" type="pres">
      <dgm:prSet presAssocID="{C8A244C1-761C-A949-A632-15A9D50FAF4B}" presName="node" presStyleLbl="node1" presStyleIdx="3" presStyleCnt="4">
        <dgm:presLayoutVars>
          <dgm:bulletEnabled val="1"/>
        </dgm:presLayoutVars>
      </dgm:prSet>
      <dgm:spPr/>
      <dgm:t>
        <a:bodyPr/>
        <a:lstStyle/>
        <a:p>
          <a:endParaRPr lang="en-US"/>
        </a:p>
      </dgm:t>
    </dgm:pt>
  </dgm:ptLst>
  <dgm:cxnLst>
    <dgm:cxn modelId="{C5F51C09-A26C-DF45-B3C9-0EE11BD745BA}" type="presOf" srcId="{F106D337-AA2E-CD4B-940B-6ED581C4FCF3}" destId="{BC3F313E-08D7-C74C-B243-12C7B35D646B}" srcOrd="0" destOrd="0" presId="urn:microsoft.com/office/officeart/2005/8/layout/hList6"/>
    <dgm:cxn modelId="{558FA9EB-F87C-5347-973D-76A1A85DF5E3}" srcId="{3ECC392A-C46F-E944-B0E3-A2450D3A3606}" destId="{C5007C76-94E2-5140-967C-1B9827B4D554}" srcOrd="2" destOrd="0" parTransId="{67794729-FC0A-584E-994D-3FB1EBC7D92A}" sibTransId="{A47BAC33-9B46-9D4C-B83F-AE6A76E7EBD7}"/>
    <dgm:cxn modelId="{6FC6BB85-6E2A-3948-B679-6353842EA8ED}" type="presOf" srcId="{2961A619-6051-5743-8010-BC6210EA23F2}" destId="{A961D2C1-B6A0-5D42-B626-37C7B94374F3}" srcOrd="0" destOrd="1" presId="urn:microsoft.com/office/officeart/2005/8/layout/hList6"/>
    <dgm:cxn modelId="{45915848-FFEB-E848-897C-66AD8B891E97}" type="presOf" srcId="{C5007C76-94E2-5140-967C-1B9827B4D554}" destId="{A961D2C1-B6A0-5D42-B626-37C7B94374F3}" srcOrd="0" destOrd="3" presId="urn:microsoft.com/office/officeart/2005/8/layout/hList6"/>
    <dgm:cxn modelId="{C97940BE-E163-0649-9BAC-0AED76675554}" type="presOf" srcId="{3ECC392A-C46F-E944-B0E3-A2450D3A3606}" destId="{A961D2C1-B6A0-5D42-B626-37C7B94374F3}" srcOrd="0" destOrd="0" presId="urn:microsoft.com/office/officeart/2005/8/layout/hList6"/>
    <dgm:cxn modelId="{F3FF58FD-6BC6-4D4C-B21A-AB294371E62E}" srcId="{44D43C83-7A3A-CA41-9DEA-B535D386083A}" destId="{CBDA85A4-3A73-4801-AD55-4622B37ED212}" srcOrd="2" destOrd="0" parTransId="{12380E90-6677-4676-B999-4AAFBC88A45D}" sibTransId="{BF9B3A2F-C747-4881-B7ED-9821F7728BED}"/>
    <dgm:cxn modelId="{311E6E20-D653-4DBB-AA9F-FFF1FFB34C74}" type="presOf" srcId="{CBDA85A4-3A73-4801-AD55-4622B37ED212}" destId="{A7D79536-2C70-4BB3-A852-192258403C37}" srcOrd="0" destOrd="0" presId="urn:microsoft.com/office/officeart/2005/8/layout/hList6"/>
    <dgm:cxn modelId="{C03A0627-0181-EC48-BF51-4B884AC69DB9}" srcId="{3ECC392A-C46F-E944-B0E3-A2450D3A3606}" destId="{2961A619-6051-5743-8010-BC6210EA23F2}" srcOrd="0" destOrd="0" parTransId="{31252965-9EA8-7743-A1C5-B8084F110D8B}" sibTransId="{DFBB08AB-6DB6-BB4E-AA8F-A39EE7B8C417}"/>
    <dgm:cxn modelId="{F1CDA9D5-135D-C44B-AEBD-CA63B571E30E}" srcId="{44D43C83-7A3A-CA41-9DEA-B535D386083A}" destId="{3ECC392A-C46F-E944-B0E3-A2450D3A3606}" srcOrd="1" destOrd="0" parTransId="{A66FC1AE-F4A2-AE45-8186-7D0A81C06CB9}" sibTransId="{8B356F16-041F-7D43-AE3B-77F5DC3C70F8}"/>
    <dgm:cxn modelId="{C6E54507-CB26-424A-A736-9AC8AA71FA5E}" srcId="{44D43C83-7A3A-CA41-9DEA-B535D386083A}" destId="{F106D337-AA2E-CD4B-940B-6ED581C4FCF3}" srcOrd="0" destOrd="0" parTransId="{9D82D345-4AB6-554A-A4FD-261419D4F540}" sibTransId="{155A0DD5-8E0C-3D4C-9802-C760C658727A}"/>
    <dgm:cxn modelId="{EA2E20DF-DBDA-BB4B-A1C9-E4A52EF54ABE}" srcId="{44D43C83-7A3A-CA41-9DEA-B535D386083A}" destId="{C8A244C1-761C-A949-A632-15A9D50FAF4B}" srcOrd="3" destOrd="0" parTransId="{D715F042-3D55-FB4B-8125-62B9B54735D2}" sibTransId="{AF7ED2F1-94C4-734C-9ECA-46C914476433}"/>
    <dgm:cxn modelId="{3282939D-79F5-C541-A225-20E87B60EF0B}" type="presOf" srcId="{C8A244C1-761C-A949-A632-15A9D50FAF4B}" destId="{D91625BD-AF6B-2A40-9E51-4E3EAA7D7071}" srcOrd="0" destOrd="0" presId="urn:microsoft.com/office/officeart/2005/8/layout/hList6"/>
    <dgm:cxn modelId="{1E49971B-645B-2047-98E4-B2FCE80FCFD1}" type="presOf" srcId="{44D43C83-7A3A-CA41-9DEA-B535D386083A}" destId="{A0567C3C-9C53-7E4B-9888-B3F81A6EA2CC}" srcOrd="0" destOrd="0" presId="urn:microsoft.com/office/officeart/2005/8/layout/hList6"/>
    <dgm:cxn modelId="{0A575FD7-5F18-4D4A-B5A4-C4C97B05D716}" srcId="{3ECC392A-C46F-E944-B0E3-A2450D3A3606}" destId="{37AF3C0F-39BA-5949-8FBA-83C3964EC9F9}" srcOrd="1" destOrd="0" parTransId="{D274AA25-1AA7-0C41-BA06-68552CD131E4}" sibTransId="{0148E6F0-A8D7-2D4A-9FF6-4CD98091AC95}"/>
    <dgm:cxn modelId="{D40D6E0D-0F40-B541-BA34-1E9BECC7D30F}" type="presOf" srcId="{37AF3C0F-39BA-5949-8FBA-83C3964EC9F9}" destId="{A961D2C1-B6A0-5D42-B626-37C7B94374F3}" srcOrd="0" destOrd="2" presId="urn:microsoft.com/office/officeart/2005/8/layout/hList6"/>
    <dgm:cxn modelId="{40B8CABB-8517-0E48-8040-0F0F999D50EC}" type="presParOf" srcId="{A0567C3C-9C53-7E4B-9888-B3F81A6EA2CC}" destId="{BC3F313E-08D7-C74C-B243-12C7B35D646B}" srcOrd="0" destOrd="0" presId="urn:microsoft.com/office/officeart/2005/8/layout/hList6"/>
    <dgm:cxn modelId="{DC4CF19C-BCA7-9947-8EF3-1F5A6A698478}" type="presParOf" srcId="{A0567C3C-9C53-7E4B-9888-B3F81A6EA2CC}" destId="{2F3FEBE2-07BF-0042-9B49-3C103F5ABA93}" srcOrd="1" destOrd="0" presId="urn:microsoft.com/office/officeart/2005/8/layout/hList6"/>
    <dgm:cxn modelId="{24C76FA1-B290-3241-B1F9-898570B0BC41}" type="presParOf" srcId="{A0567C3C-9C53-7E4B-9888-B3F81A6EA2CC}" destId="{A961D2C1-B6A0-5D42-B626-37C7B94374F3}" srcOrd="2" destOrd="0" presId="urn:microsoft.com/office/officeart/2005/8/layout/hList6"/>
    <dgm:cxn modelId="{DFB08E4A-A3B8-6E4F-ACCC-2F61EF363F3A}" type="presParOf" srcId="{A0567C3C-9C53-7E4B-9888-B3F81A6EA2CC}" destId="{3450CB0F-1144-C943-ADE5-627AD4BDAD68}" srcOrd="3" destOrd="0" presId="urn:microsoft.com/office/officeart/2005/8/layout/hList6"/>
    <dgm:cxn modelId="{B408B007-F4F9-4AE5-9C3F-A21FAF80DB1F}" type="presParOf" srcId="{A0567C3C-9C53-7E4B-9888-B3F81A6EA2CC}" destId="{A7D79536-2C70-4BB3-A852-192258403C37}" srcOrd="4" destOrd="0" presId="urn:microsoft.com/office/officeart/2005/8/layout/hList6"/>
    <dgm:cxn modelId="{A0BB6E0A-3E92-4A9E-AFB0-39A53287FFCB}" type="presParOf" srcId="{A0567C3C-9C53-7E4B-9888-B3F81A6EA2CC}" destId="{772BDC11-737A-445C-9F2A-41E12E16CAF8}" srcOrd="5" destOrd="0" presId="urn:microsoft.com/office/officeart/2005/8/layout/hList6"/>
    <dgm:cxn modelId="{51B93A9A-255E-814A-9106-E94FC82F2CD8}" type="presParOf" srcId="{A0567C3C-9C53-7E4B-9888-B3F81A6EA2CC}" destId="{D91625BD-AF6B-2A40-9E51-4E3EAA7D7071}"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3BF788-1323-4B47-9B3F-565BF4B94CE5}"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067F369C-679B-D946-9FF6-AF8B72F4E558}">
      <dgm:prSet/>
      <dgm:spPr/>
      <dgm:t>
        <a:bodyPr/>
        <a:lstStyle/>
        <a:p>
          <a:pPr rtl="0"/>
          <a:r>
            <a:rPr lang="en-US" b="1" dirty="0" smtClean="0">
              <a:solidFill>
                <a:schemeClr val="bg1"/>
              </a:solidFill>
            </a:rPr>
            <a:t>RSA (</a:t>
          </a:r>
          <a:r>
            <a:rPr lang="en-US" b="1" dirty="0" err="1" smtClean="0">
              <a:solidFill>
                <a:schemeClr val="bg1"/>
              </a:solidFill>
            </a:rPr>
            <a:t>Rivest</a:t>
          </a:r>
          <a:r>
            <a:rPr lang="en-US" b="1" dirty="0" smtClean="0">
              <a:solidFill>
                <a:schemeClr val="bg1"/>
              </a:solidFill>
            </a:rPr>
            <a:t>, Shamir, </a:t>
          </a:r>
          <a:r>
            <a:rPr lang="en-US" b="1" dirty="0" err="1" smtClean="0">
              <a:solidFill>
                <a:schemeClr val="bg1"/>
              </a:solidFill>
            </a:rPr>
            <a:t>Adleman</a:t>
          </a:r>
          <a:r>
            <a:rPr lang="en-US" b="1" dirty="0" smtClean="0">
              <a:solidFill>
                <a:schemeClr val="bg1"/>
              </a:solidFill>
            </a:rPr>
            <a:t>)</a:t>
          </a:r>
          <a:endParaRPr lang="en-US" b="1" dirty="0">
            <a:solidFill>
              <a:schemeClr val="bg1"/>
            </a:solidFill>
          </a:endParaRPr>
        </a:p>
      </dgm:t>
    </dgm:pt>
    <dgm:pt modelId="{A5629A89-D666-644C-8E8C-C7A710A44C4C}" type="parTrans" cxnId="{F6EF98E0-A2CB-D04A-AA2E-6ABC205DD396}">
      <dgm:prSet/>
      <dgm:spPr/>
      <dgm:t>
        <a:bodyPr/>
        <a:lstStyle/>
        <a:p>
          <a:endParaRPr lang="en-US"/>
        </a:p>
      </dgm:t>
    </dgm:pt>
    <dgm:pt modelId="{65EC089A-AFA9-E04E-BAF1-1F2EBF9BBA8A}" type="sibTrans" cxnId="{F6EF98E0-A2CB-D04A-AA2E-6ABC205DD396}">
      <dgm:prSet/>
      <dgm:spPr/>
      <dgm:t>
        <a:bodyPr/>
        <a:lstStyle/>
        <a:p>
          <a:endParaRPr lang="en-US"/>
        </a:p>
      </dgm:t>
    </dgm:pt>
    <dgm:pt modelId="{3248DF5A-BD0B-714E-A4CA-C56AF25AE46A}">
      <dgm:prSet/>
      <dgm:spPr/>
      <dgm:t>
        <a:bodyPr/>
        <a:lstStyle/>
        <a:p>
          <a:pPr rtl="0"/>
          <a:r>
            <a:rPr lang="en-US" b="1" dirty="0" smtClean="0">
              <a:latin typeface="+mj-lt"/>
            </a:rPr>
            <a:t>Developed in 1977</a:t>
          </a:r>
          <a:endParaRPr lang="en-US" b="1" dirty="0">
            <a:latin typeface="+mj-lt"/>
          </a:endParaRPr>
        </a:p>
      </dgm:t>
    </dgm:pt>
    <dgm:pt modelId="{1A6BBD8A-5212-CB42-95D6-35BDD0530F7A}" type="parTrans" cxnId="{AA00A8D5-FD58-EE40-9D39-7FB794A703E3}">
      <dgm:prSet/>
      <dgm:spPr/>
      <dgm:t>
        <a:bodyPr/>
        <a:lstStyle/>
        <a:p>
          <a:endParaRPr lang="en-US"/>
        </a:p>
      </dgm:t>
    </dgm:pt>
    <dgm:pt modelId="{2C2FC783-28DA-154C-8E15-C4095A368A5F}" type="sibTrans" cxnId="{AA00A8D5-FD58-EE40-9D39-7FB794A703E3}">
      <dgm:prSet/>
      <dgm:spPr/>
      <dgm:t>
        <a:bodyPr/>
        <a:lstStyle/>
        <a:p>
          <a:endParaRPr lang="en-US"/>
        </a:p>
      </dgm:t>
    </dgm:pt>
    <dgm:pt modelId="{8A71CE19-8F7A-4645-B63A-689F894AD622}">
      <dgm:prSet/>
      <dgm:spPr/>
      <dgm:t>
        <a:bodyPr/>
        <a:lstStyle/>
        <a:p>
          <a:pPr rtl="0"/>
          <a:r>
            <a:rPr lang="en-US" b="1" dirty="0" smtClean="0">
              <a:latin typeface="+mj-lt"/>
            </a:rPr>
            <a:t>Most widely accepted and implemented approach to public-key encryption</a:t>
          </a:r>
          <a:endParaRPr lang="en-US" dirty="0">
            <a:latin typeface="+mj-lt"/>
          </a:endParaRPr>
        </a:p>
      </dgm:t>
    </dgm:pt>
    <dgm:pt modelId="{D0FF8833-2A56-474E-966C-FA5C1B850826}" type="parTrans" cxnId="{62D4490B-142B-9849-AE10-45BCF14E97DD}">
      <dgm:prSet/>
      <dgm:spPr/>
      <dgm:t>
        <a:bodyPr/>
        <a:lstStyle/>
        <a:p>
          <a:endParaRPr lang="en-US"/>
        </a:p>
      </dgm:t>
    </dgm:pt>
    <dgm:pt modelId="{ED079F38-EBFC-E64F-A8AD-2DB628A39CFF}" type="sibTrans" cxnId="{62D4490B-142B-9849-AE10-45BCF14E97DD}">
      <dgm:prSet/>
      <dgm:spPr/>
      <dgm:t>
        <a:bodyPr/>
        <a:lstStyle/>
        <a:p>
          <a:endParaRPr lang="en-US"/>
        </a:p>
      </dgm:t>
    </dgm:pt>
    <dgm:pt modelId="{FFF63F7D-0A62-D341-B4D9-2A3BF1BB1C9E}">
      <dgm:prSet/>
      <dgm:spPr/>
      <dgm:t>
        <a:bodyPr/>
        <a:lstStyle/>
        <a:p>
          <a:pPr rtl="0"/>
          <a:r>
            <a:rPr lang="en-US" b="1" dirty="0" smtClean="0">
              <a:latin typeface="+mj-lt"/>
            </a:rPr>
            <a:t>Block cipher in which the plaintext and </a:t>
          </a:r>
          <a:r>
            <a:rPr lang="en-US" b="1" dirty="0" err="1" smtClean="0">
              <a:latin typeface="+mj-lt"/>
            </a:rPr>
            <a:t>ciphertext</a:t>
          </a:r>
          <a:r>
            <a:rPr lang="en-US" b="1" dirty="0" smtClean="0">
              <a:latin typeface="+mj-lt"/>
            </a:rPr>
            <a:t> are integers between 0 and </a:t>
          </a:r>
          <a:r>
            <a:rPr lang="en-US" b="1" i="1" dirty="0" smtClean="0">
              <a:latin typeface="+mj-lt"/>
            </a:rPr>
            <a:t>n</a:t>
          </a:r>
          <a:r>
            <a:rPr lang="en-US" b="1" dirty="0" smtClean="0">
              <a:latin typeface="+mj-lt"/>
            </a:rPr>
            <a:t>-1 for some </a:t>
          </a:r>
          <a:r>
            <a:rPr lang="en-US" b="1" i="1" dirty="0" smtClean="0">
              <a:latin typeface="+mj-lt"/>
            </a:rPr>
            <a:t>n</a:t>
          </a:r>
          <a:r>
            <a:rPr lang="en-US" b="1" dirty="0" smtClean="0">
              <a:latin typeface="+mj-lt"/>
            </a:rPr>
            <a:t>.</a:t>
          </a:r>
          <a:endParaRPr lang="en-US" dirty="0">
            <a:latin typeface="+mj-lt"/>
          </a:endParaRPr>
        </a:p>
      </dgm:t>
    </dgm:pt>
    <dgm:pt modelId="{02B41F8C-A54B-FF4E-AF04-2C9DA5E232F4}" type="parTrans" cxnId="{E189D932-D706-8D4D-AE08-211709EBAE88}">
      <dgm:prSet/>
      <dgm:spPr/>
      <dgm:t>
        <a:bodyPr/>
        <a:lstStyle/>
        <a:p>
          <a:endParaRPr lang="en-US"/>
        </a:p>
      </dgm:t>
    </dgm:pt>
    <dgm:pt modelId="{A0AF9CCA-407F-0846-ADAB-37671CA7710D}" type="sibTrans" cxnId="{E189D932-D706-8D4D-AE08-211709EBAE88}">
      <dgm:prSet/>
      <dgm:spPr/>
      <dgm:t>
        <a:bodyPr/>
        <a:lstStyle/>
        <a:p>
          <a:endParaRPr lang="en-US"/>
        </a:p>
      </dgm:t>
    </dgm:pt>
    <dgm:pt modelId="{25298ADB-DBBE-F244-ACAE-57317A4ED8C3}">
      <dgm:prSet/>
      <dgm:spPr/>
      <dgm:t>
        <a:bodyPr/>
        <a:lstStyle/>
        <a:p>
          <a:pPr rtl="0"/>
          <a:r>
            <a:rPr lang="en-US" b="1" dirty="0" err="1" smtClean="0">
              <a:solidFill>
                <a:schemeClr val="bg1"/>
              </a:solidFill>
            </a:rPr>
            <a:t>Diffie</a:t>
          </a:r>
          <a:r>
            <a:rPr lang="en-US" b="1" dirty="0" smtClean="0">
              <a:solidFill>
                <a:schemeClr val="bg1"/>
              </a:solidFill>
            </a:rPr>
            <a:t>-Hellman key exchange algorithm</a:t>
          </a:r>
          <a:endParaRPr lang="en-US" b="1" dirty="0">
            <a:solidFill>
              <a:schemeClr val="bg1"/>
            </a:solidFill>
          </a:endParaRPr>
        </a:p>
      </dgm:t>
    </dgm:pt>
    <dgm:pt modelId="{4D6A0C10-FC92-7047-BE56-7244D60271D1}" type="parTrans" cxnId="{4334E275-33FA-C041-84B4-40EAD8A126F6}">
      <dgm:prSet/>
      <dgm:spPr/>
      <dgm:t>
        <a:bodyPr/>
        <a:lstStyle/>
        <a:p>
          <a:endParaRPr lang="en-US"/>
        </a:p>
      </dgm:t>
    </dgm:pt>
    <dgm:pt modelId="{60D46017-282C-5948-9A96-940C324E0438}" type="sibTrans" cxnId="{4334E275-33FA-C041-84B4-40EAD8A126F6}">
      <dgm:prSet/>
      <dgm:spPr/>
      <dgm:t>
        <a:bodyPr/>
        <a:lstStyle/>
        <a:p>
          <a:endParaRPr lang="en-US"/>
        </a:p>
      </dgm:t>
    </dgm:pt>
    <dgm:pt modelId="{D1510737-73A7-964D-B10F-DD3812B457B5}">
      <dgm:prSet/>
      <dgm:spPr/>
      <dgm:t>
        <a:bodyPr/>
        <a:lstStyle/>
        <a:p>
          <a:pPr rtl="0"/>
          <a:r>
            <a:rPr lang="en-US" b="1" dirty="0" smtClean="0">
              <a:latin typeface="+mj-lt"/>
            </a:rPr>
            <a:t>Enables two users to securely reach agreement about a shared secret that can be used as a secret key for subsequent symmetric encryption of messages</a:t>
          </a:r>
          <a:endParaRPr lang="en-US" dirty="0">
            <a:latin typeface="+mj-lt"/>
          </a:endParaRPr>
        </a:p>
      </dgm:t>
    </dgm:pt>
    <dgm:pt modelId="{7857D16D-5506-C541-A9D3-932BF852D1D0}" type="parTrans" cxnId="{E5715A20-A3CF-5E40-9936-F5B76EDB0B64}">
      <dgm:prSet/>
      <dgm:spPr/>
      <dgm:t>
        <a:bodyPr/>
        <a:lstStyle/>
        <a:p>
          <a:endParaRPr lang="en-US"/>
        </a:p>
      </dgm:t>
    </dgm:pt>
    <dgm:pt modelId="{D3608361-C3E3-7F41-A737-CC8213B82C7E}" type="sibTrans" cxnId="{E5715A20-A3CF-5E40-9936-F5B76EDB0B64}">
      <dgm:prSet/>
      <dgm:spPr/>
      <dgm:t>
        <a:bodyPr/>
        <a:lstStyle/>
        <a:p>
          <a:endParaRPr lang="en-US"/>
        </a:p>
      </dgm:t>
    </dgm:pt>
    <dgm:pt modelId="{33591D9C-B5EE-EF4F-AE8B-57A726DBE64F}">
      <dgm:prSet/>
      <dgm:spPr/>
      <dgm:t>
        <a:bodyPr/>
        <a:lstStyle/>
        <a:p>
          <a:pPr rtl="0"/>
          <a:r>
            <a:rPr lang="en-US" b="1" dirty="0" smtClean="0">
              <a:latin typeface="+mj-lt"/>
            </a:rPr>
            <a:t>Limited to the exchange of the keys</a:t>
          </a:r>
          <a:endParaRPr lang="en-US" dirty="0">
            <a:latin typeface="+mj-lt"/>
          </a:endParaRPr>
        </a:p>
      </dgm:t>
    </dgm:pt>
    <dgm:pt modelId="{D1D2BFE3-A3FC-6F4C-886E-DBB974808EED}" type="parTrans" cxnId="{AC634FC9-C6E4-6D49-A1FF-76F72DFA30E4}">
      <dgm:prSet/>
      <dgm:spPr/>
      <dgm:t>
        <a:bodyPr/>
        <a:lstStyle/>
        <a:p>
          <a:endParaRPr lang="en-US"/>
        </a:p>
      </dgm:t>
    </dgm:pt>
    <dgm:pt modelId="{604F9611-972B-464E-AA2E-6499C74C92A4}" type="sibTrans" cxnId="{AC634FC9-C6E4-6D49-A1FF-76F72DFA30E4}">
      <dgm:prSet/>
      <dgm:spPr/>
      <dgm:t>
        <a:bodyPr/>
        <a:lstStyle/>
        <a:p>
          <a:endParaRPr lang="en-US"/>
        </a:p>
      </dgm:t>
    </dgm:pt>
    <dgm:pt modelId="{17103808-3048-4140-AE29-6102B76C3B6A}">
      <dgm:prSet/>
      <dgm:spPr/>
      <dgm:t>
        <a:bodyPr/>
        <a:lstStyle/>
        <a:p>
          <a:pPr rtl="0"/>
          <a:r>
            <a:rPr lang="en-US" b="1" dirty="0" smtClean="0">
              <a:solidFill>
                <a:schemeClr val="bg1"/>
              </a:solidFill>
            </a:rPr>
            <a:t>Digital Signature Standard (DSS)</a:t>
          </a:r>
          <a:endParaRPr lang="en-US" b="1" dirty="0">
            <a:solidFill>
              <a:schemeClr val="bg1"/>
            </a:solidFill>
          </a:endParaRPr>
        </a:p>
      </dgm:t>
    </dgm:pt>
    <dgm:pt modelId="{FAB22E63-056D-6C4B-8595-E2DF1A5FB788}" type="parTrans" cxnId="{B58926D9-B27F-2A4C-A05E-2F91293768DD}">
      <dgm:prSet/>
      <dgm:spPr/>
      <dgm:t>
        <a:bodyPr/>
        <a:lstStyle/>
        <a:p>
          <a:endParaRPr lang="en-US"/>
        </a:p>
      </dgm:t>
    </dgm:pt>
    <dgm:pt modelId="{6F4C0D02-A5D9-904C-B94E-F55B38C9216F}" type="sibTrans" cxnId="{B58926D9-B27F-2A4C-A05E-2F91293768DD}">
      <dgm:prSet/>
      <dgm:spPr/>
      <dgm:t>
        <a:bodyPr/>
        <a:lstStyle/>
        <a:p>
          <a:endParaRPr lang="en-US"/>
        </a:p>
      </dgm:t>
    </dgm:pt>
    <dgm:pt modelId="{578D4470-525B-A648-A504-1AF515D2A1FB}">
      <dgm:prSet/>
      <dgm:spPr/>
      <dgm:t>
        <a:bodyPr/>
        <a:lstStyle/>
        <a:p>
          <a:pPr rtl="0"/>
          <a:r>
            <a:rPr lang="en-US" b="1" dirty="0" smtClean="0">
              <a:latin typeface="+mj-lt"/>
            </a:rPr>
            <a:t>Provides only a digital signature function with SHA-1</a:t>
          </a:r>
          <a:endParaRPr lang="en-US" dirty="0">
            <a:latin typeface="+mj-lt"/>
          </a:endParaRPr>
        </a:p>
      </dgm:t>
    </dgm:pt>
    <dgm:pt modelId="{2D530FDD-ADE5-1147-A71C-0116F8063F7B}" type="parTrans" cxnId="{097B200A-90A3-E94E-81B3-D4C678D8BF2B}">
      <dgm:prSet/>
      <dgm:spPr/>
      <dgm:t>
        <a:bodyPr/>
        <a:lstStyle/>
        <a:p>
          <a:endParaRPr lang="en-US"/>
        </a:p>
      </dgm:t>
    </dgm:pt>
    <dgm:pt modelId="{D5AFDF02-869A-C241-9D9C-32E15A5C6CD4}" type="sibTrans" cxnId="{097B200A-90A3-E94E-81B3-D4C678D8BF2B}">
      <dgm:prSet/>
      <dgm:spPr/>
      <dgm:t>
        <a:bodyPr/>
        <a:lstStyle/>
        <a:p>
          <a:endParaRPr lang="en-US"/>
        </a:p>
      </dgm:t>
    </dgm:pt>
    <dgm:pt modelId="{BE8E2B1E-06D7-F240-B52D-B6B01287426A}">
      <dgm:prSet/>
      <dgm:spPr/>
      <dgm:t>
        <a:bodyPr/>
        <a:lstStyle/>
        <a:p>
          <a:pPr rtl="0"/>
          <a:r>
            <a:rPr lang="en-US" b="1" dirty="0" smtClean="0">
              <a:latin typeface="+mj-lt"/>
            </a:rPr>
            <a:t>Cannot be used for encryption or key exchange</a:t>
          </a:r>
          <a:endParaRPr lang="en-US" dirty="0">
            <a:latin typeface="+mj-lt"/>
          </a:endParaRPr>
        </a:p>
      </dgm:t>
    </dgm:pt>
    <dgm:pt modelId="{4CCAC749-3796-344D-9A6E-724E4249B838}" type="parTrans" cxnId="{107BC374-4998-B84F-8AD9-F0E0D32AF286}">
      <dgm:prSet/>
      <dgm:spPr/>
      <dgm:t>
        <a:bodyPr/>
        <a:lstStyle/>
        <a:p>
          <a:endParaRPr lang="en-US"/>
        </a:p>
      </dgm:t>
    </dgm:pt>
    <dgm:pt modelId="{C27A6833-5800-EF47-879D-6DEABAFFE7A7}" type="sibTrans" cxnId="{107BC374-4998-B84F-8AD9-F0E0D32AF286}">
      <dgm:prSet/>
      <dgm:spPr/>
      <dgm:t>
        <a:bodyPr/>
        <a:lstStyle/>
        <a:p>
          <a:endParaRPr lang="en-US"/>
        </a:p>
      </dgm:t>
    </dgm:pt>
    <dgm:pt modelId="{11AC943B-7886-9743-AC23-A1A191514F6C}">
      <dgm:prSet/>
      <dgm:spPr/>
      <dgm:t>
        <a:bodyPr/>
        <a:lstStyle/>
        <a:p>
          <a:pPr rtl="0"/>
          <a:r>
            <a:rPr lang="en-US" b="1" dirty="0" smtClean="0">
              <a:solidFill>
                <a:schemeClr val="bg1"/>
              </a:solidFill>
            </a:rPr>
            <a:t>Elliptic curve cryptography (ECC)</a:t>
          </a:r>
          <a:endParaRPr lang="en-US" b="1" dirty="0">
            <a:solidFill>
              <a:schemeClr val="bg1"/>
            </a:solidFill>
          </a:endParaRPr>
        </a:p>
      </dgm:t>
    </dgm:pt>
    <dgm:pt modelId="{F9C258B2-87A1-9449-B44E-F7A85C2E62B7}" type="parTrans" cxnId="{1BB7D68B-C3C3-7145-88E2-633F341B4413}">
      <dgm:prSet/>
      <dgm:spPr/>
      <dgm:t>
        <a:bodyPr/>
        <a:lstStyle/>
        <a:p>
          <a:endParaRPr lang="en-US"/>
        </a:p>
      </dgm:t>
    </dgm:pt>
    <dgm:pt modelId="{05EB7D43-E20E-EE43-992C-0099FFB2E91C}" type="sibTrans" cxnId="{1BB7D68B-C3C3-7145-88E2-633F341B4413}">
      <dgm:prSet/>
      <dgm:spPr/>
      <dgm:t>
        <a:bodyPr/>
        <a:lstStyle/>
        <a:p>
          <a:endParaRPr lang="en-US"/>
        </a:p>
      </dgm:t>
    </dgm:pt>
    <dgm:pt modelId="{604E949B-83A3-8049-83E2-BAE5B9A9C3AA}">
      <dgm:prSet/>
      <dgm:spPr/>
      <dgm:t>
        <a:bodyPr/>
        <a:lstStyle/>
        <a:p>
          <a:pPr rtl="0"/>
          <a:r>
            <a:rPr lang="en-US" b="1" dirty="0" smtClean="0">
              <a:latin typeface="+mj-lt"/>
            </a:rPr>
            <a:t>Security like RSA, but with much smaller keys</a:t>
          </a:r>
          <a:endParaRPr lang="en-US" b="1" dirty="0">
            <a:latin typeface="+mj-lt"/>
          </a:endParaRPr>
        </a:p>
      </dgm:t>
    </dgm:pt>
    <dgm:pt modelId="{4A9311A9-29C6-6E41-85D3-53CF8DD76C43}" type="parTrans" cxnId="{EA44BADE-8962-8745-94BA-25C7825B818C}">
      <dgm:prSet/>
      <dgm:spPr/>
      <dgm:t>
        <a:bodyPr/>
        <a:lstStyle/>
        <a:p>
          <a:endParaRPr lang="en-US"/>
        </a:p>
      </dgm:t>
    </dgm:pt>
    <dgm:pt modelId="{CED4C818-A1B8-5246-94AB-8DEEF9C47C46}" type="sibTrans" cxnId="{EA44BADE-8962-8745-94BA-25C7825B818C}">
      <dgm:prSet/>
      <dgm:spPr/>
      <dgm:t>
        <a:bodyPr/>
        <a:lstStyle/>
        <a:p>
          <a:endParaRPr lang="en-US"/>
        </a:p>
      </dgm:t>
    </dgm:pt>
    <dgm:pt modelId="{B6588265-73B2-8E43-9F1A-15C75F3A0432}" type="pres">
      <dgm:prSet presAssocID="{573BF788-1323-4B47-9B3F-565BF4B94CE5}" presName="Name0" presStyleCnt="0">
        <dgm:presLayoutVars>
          <dgm:chPref val="3"/>
          <dgm:dir/>
          <dgm:animLvl val="lvl"/>
          <dgm:resizeHandles/>
        </dgm:presLayoutVars>
      </dgm:prSet>
      <dgm:spPr/>
      <dgm:t>
        <a:bodyPr/>
        <a:lstStyle/>
        <a:p>
          <a:endParaRPr lang="en-US"/>
        </a:p>
      </dgm:t>
    </dgm:pt>
    <dgm:pt modelId="{404B62E1-C397-5043-B8D9-7F189257C3EA}" type="pres">
      <dgm:prSet presAssocID="{067F369C-679B-D946-9FF6-AF8B72F4E558}" presName="horFlow" presStyleCnt="0"/>
      <dgm:spPr/>
    </dgm:pt>
    <dgm:pt modelId="{52F903D8-CF10-5C46-AE3C-3F7FB8806E74}" type="pres">
      <dgm:prSet presAssocID="{067F369C-679B-D946-9FF6-AF8B72F4E558}" presName="bigChev" presStyleLbl="node1" presStyleIdx="0" presStyleCnt="4"/>
      <dgm:spPr/>
      <dgm:t>
        <a:bodyPr/>
        <a:lstStyle/>
        <a:p>
          <a:endParaRPr lang="en-US"/>
        </a:p>
      </dgm:t>
    </dgm:pt>
    <dgm:pt modelId="{A5882949-27F5-4F4E-B93F-C3DA993B7F35}" type="pres">
      <dgm:prSet presAssocID="{1A6BBD8A-5212-CB42-95D6-35BDD0530F7A}" presName="parTrans" presStyleCnt="0"/>
      <dgm:spPr/>
    </dgm:pt>
    <dgm:pt modelId="{28A2FC20-6003-8645-9A43-AC37AB0FF304}" type="pres">
      <dgm:prSet presAssocID="{3248DF5A-BD0B-714E-A4CA-C56AF25AE46A}" presName="node" presStyleLbl="alignAccFollowNode1" presStyleIdx="0" presStyleCnt="8">
        <dgm:presLayoutVars>
          <dgm:bulletEnabled val="1"/>
        </dgm:presLayoutVars>
      </dgm:prSet>
      <dgm:spPr/>
      <dgm:t>
        <a:bodyPr/>
        <a:lstStyle/>
        <a:p>
          <a:endParaRPr lang="en-US"/>
        </a:p>
      </dgm:t>
    </dgm:pt>
    <dgm:pt modelId="{4EBD96F3-E365-EA44-81E5-E0ADA3587C07}" type="pres">
      <dgm:prSet presAssocID="{2C2FC783-28DA-154C-8E15-C4095A368A5F}" presName="sibTrans" presStyleCnt="0"/>
      <dgm:spPr/>
    </dgm:pt>
    <dgm:pt modelId="{4E672BD9-6E78-9049-960D-57B992DC6315}" type="pres">
      <dgm:prSet presAssocID="{8A71CE19-8F7A-4645-B63A-689F894AD622}" presName="node" presStyleLbl="alignAccFollowNode1" presStyleIdx="1" presStyleCnt="8">
        <dgm:presLayoutVars>
          <dgm:bulletEnabled val="1"/>
        </dgm:presLayoutVars>
      </dgm:prSet>
      <dgm:spPr/>
      <dgm:t>
        <a:bodyPr/>
        <a:lstStyle/>
        <a:p>
          <a:endParaRPr lang="en-US"/>
        </a:p>
      </dgm:t>
    </dgm:pt>
    <dgm:pt modelId="{2E2E4CB3-5B41-C047-A5D5-4E39C0C0EEB6}" type="pres">
      <dgm:prSet presAssocID="{ED079F38-EBFC-E64F-A8AD-2DB628A39CFF}" presName="sibTrans" presStyleCnt="0"/>
      <dgm:spPr/>
    </dgm:pt>
    <dgm:pt modelId="{B08EDA13-C7D8-284E-9D3B-ACA71EBF9B5B}" type="pres">
      <dgm:prSet presAssocID="{FFF63F7D-0A62-D341-B4D9-2A3BF1BB1C9E}" presName="node" presStyleLbl="alignAccFollowNode1" presStyleIdx="2" presStyleCnt="8">
        <dgm:presLayoutVars>
          <dgm:bulletEnabled val="1"/>
        </dgm:presLayoutVars>
      </dgm:prSet>
      <dgm:spPr/>
      <dgm:t>
        <a:bodyPr/>
        <a:lstStyle/>
        <a:p>
          <a:endParaRPr lang="en-US"/>
        </a:p>
      </dgm:t>
    </dgm:pt>
    <dgm:pt modelId="{16B2093A-6422-F24E-A512-AB8339263D93}" type="pres">
      <dgm:prSet presAssocID="{067F369C-679B-D946-9FF6-AF8B72F4E558}" presName="vSp" presStyleCnt="0"/>
      <dgm:spPr/>
    </dgm:pt>
    <dgm:pt modelId="{3334A14A-BFB3-FE41-ADF8-FC52D745050D}" type="pres">
      <dgm:prSet presAssocID="{25298ADB-DBBE-F244-ACAE-57317A4ED8C3}" presName="horFlow" presStyleCnt="0"/>
      <dgm:spPr/>
    </dgm:pt>
    <dgm:pt modelId="{45A0C42B-B209-CF4E-B484-062F6062FA89}" type="pres">
      <dgm:prSet presAssocID="{25298ADB-DBBE-F244-ACAE-57317A4ED8C3}" presName="bigChev" presStyleLbl="node1" presStyleIdx="1" presStyleCnt="4"/>
      <dgm:spPr/>
      <dgm:t>
        <a:bodyPr/>
        <a:lstStyle/>
        <a:p>
          <a:endParaRPr lang="en-US"/>
        </a:p>
      </dgm:t>
    </dgm:pt>
    <dgm:pt modelId="{0043E98E-568D-B94D-8356-48E0935F4819}" type="pres">
      <dgm:prSet presAssocID="{7857D16D-5506-C541-A9D3-932BF852D1D0}" presName="parTrans" presStyleCnt="0"/>
      <dgm:spPr/>
    </dgm:pt>
    <dgm:pt modelId="{72A58BE9-107E-8547-9E30-596F655E4AA2}" type="pres">
      <dgm:prSet presAssocID="{D1510737-73A7-964D-B10F-DD3812B457B5}" presName="node" presStyleLbl="alignAccFollowNode1" presStyleIdx="3" presStyleCnt="8">
        <dgm:presLayoutVars>
          <dgm:bulletEnabled val="1"/>
        </dgm:presLayoutVars>
      </dgm:prSet>
      <dgm:spPr/>
      <dgm:t>
        <a:bodyPr/>
        <a:lstStyle/>
        <a:p>
          <a:endParaRPr lang="en-US"/>
        </a:p>
      </dgm:t>
    </dgm:pt>
    <dgm:pt modelId="{59DBE953-6FC1-FC4E-84D3-68F82EA1663E}" type="pres">
      <dgm:prSet presAssocID="{D3608361-C3E3-7F41-A737-CC8213B82C7E}" presName="sibTrans" presStyleCnt="0"/>
      <dgm:spPr/>
    </dgm:pt>
    <dgm:pt modelId="{BBA6201A-A0D4-FE4F-99EF-FF32F623CC44}" type="pres">
      <dgm:prSet presAssocID="{33591D9C-B5EE-EF4F-AE8B-57A726DBE64F}" presName="node" presStyleLbl="alignAccFollowNode1" presStyleIdx="4" presStyleCnt="8">
        <dgm:presLayoutVars>
          <dgm:bulletEnabled val="1"/>
        </dgm:presLayoutVars>
      </dgm:prSet>
      <dgm:spPr/>
      <dgm:t>
        <a:bodyPr/>
        <a:lstStyle/>
        <a:p>
          <a:endParaRPr lang="en-US"/>
        </a:p>
      </dgm:t>
    </dgm:pt>
    <dgm:pt modelId="{67E8D077-CB86-0D4A-89C5-E88DC4B11D97}" type="pres">
      <dgm:prSet presAssocID="{25298ADB-DBBE-F244-ACAE-57317A4ED8C3}" presName="vSp" presStyleCnt="0"/>
      <dgm:spPr/>
    </dgm:pt>
    <dgm:pt modelId="{CC0B5B30-A7DC-A747-84BC-BA2935A46ACD}" type="pres">
      <dgm:prSet presAssocID="{17103808-3048-4140-AE29-6102B76C3B6A}" presName="horFlow" presStyleCnt="0"/>
      <dgm:spPr/>
    </dgm:pt>
    <dgm:pt modelId="{DF9F50C0-44D4-B348-AB9D-EF514E34339F}" type="pres">
      <dgm:prSet presAssocID="{17103808-3048-4140-AE29-6102B76C3B6A}" presName="bigChev" presStyleLbl="node1" presStyleIdx="2" presStyleCnt="4"/>
      <dgm:spPr/>
      <dgm:t>
        <a:bodyPr/>
        <a:lstStyle/>
        <a:p>
          <a:endParaRPr lang="en-US"/>
        </a:p>
      </dgm:t>
    </dgm:pt>
    <dgm:pt modelId="{505DA3E2-FCCA-244B-A14E-27DB5A2DEC3D}" type="pres">
      <dgm:prSet presAssocID="{2D530FDD-ADE5-1147-A71C-0116F8063F7B}" presName="parTrans" presStyleCnt="0"/>
      <dgm:spPr/>
    </dgm:pt>
    <dgm:pt modelId="{39C2AA06-02B6-5443-BF51-6BA6751BFB9F}" type="pres">
      <dgm:prSet presAssocID="{578D4470-525B-A648-A504-1AF515D2A1FB}" presName="node" presStyleLbl="alignAccFollowNode1" presStyleIdx="5" presStyleCnt="8">
        <dgm:presLayoutVars>
          <dgm:bulletEnabled val="1"/>
        </dgm:presLayoutVars>
      </dgm:prSet>
      <dgm:spPr/>
      <dgm:t>
        <a:bodyPr/>
        <a:lstStyle/>
        <a:p>
          <a:endParaRPr lang="en-US"/>
        </a:p>
      </dgm:t>
    </dgm:pt>
    <dgm:pt modelId="{D9A35E3B-D496-1148-B8BB-84B6FB022ECC}" type="pres">
      <dgm:prSet presAssocID="{D5AFDF02-869A-C241-9D9C-32E15A5C6CD4}" presName="sibTrans" presStyleCnt="0"/>
      <dgm:spPr/>
    </dgm:pt>
    <dgm:pt modelId="{72600144-09A5-2C43-90FB-A1DEEE3E4F9C}" type="pres">
      <dgm:prSet presAssocID="{BE8E2B1E-06D7-F240-B52D-B6B01287426A}" presName="node" presStyleLbl="alignAccFollowNode1" presStyleIdx="6" presStyleCnt="8">
        <dgm:presLayoutVars>
          <dgm:bulletEnabled val="1"/>
        </dgm:presLayoutVars>
      </dgm:prSet>
      <dgm:spPr/>
      <dgm:t>
        <a:bodyPr/>
        <a:lstStyle/>
        <a:p>
          <a:endParaRPr lang="en-US"/>
        </a:p>
      </dgm:t>
    </dgm:pt>
    <dgm:pt modelId="{8C549516-2060-8E42-82A4-09CEA6EEB0D9}" type="pres">
      <dgm:prSet presAssocID="{17103808-3048-4140-AE29-6102B76C3B6A}" presName="vSp" presStyleCnt="0"/>
      <dgm:spPr/>
    </dgm:pt>
    <dgm:pt modelId="{C20012EA-C646-414A-8F2E-A73DBEC2AC98}" type="pres">
      <dgm:prSet presAssocID="{11AC943B-7886-9743-AC23-A1A191514F6C}" presName="horFlow" presStyleCnt="0"/>
      <dgm:spPr/>
    </dgm:pt>
    <dgm:pt modelId="{4034E211-A785-1A4E-A7B1-3EDAEBCAEF14}" type="pres">
      <dgm:prSet presAssocID="{11AC943B-7886-9743-AC23-A1A191514F6C}" presName="bigChev" presStyleLbl="node1" presStyleIdx="3" presStyleCnt="4"/>
      <dgm:spPr/>
      <dgm:t>
        <a:bodyPr/>
        <a:lstStyle/>
        <a:p>
          <a:endParaRPr lang="en-US"/>
        </a:p>
      </dgm:t>
    </dgm:pt>
    <dgm:pt modelId="{F188B112-506D-A344-8BC3-8ACED3AC8337}" type="pres">
      <dgm:prSet presAssocID="{4A9311A9-29C6-6E41-85D3-53CF8DD76C43}" presName="parTrans" presStyleCnt="0"/>
      <dgm:spPr/>
    </dgm:pt>
    <dgm:pt modelId="{0A76FF4F-63DB-0547-8889-A3810581EB5D}" type="pres">
      <dgm:prSet presAssocID="{604E949B-83A3-8049-83E2-BAE5B9A9C3AA}" presName="node" presStyleLbl="alignAccFollowNode1" presStyleIdx="7" presStyleCnt="8">
        <dgm:presLayoutVars>
          <dgm:bulletEnabled val="1"/>
        </dgm:presLayoutVars>
      </dgm:prSet>
      <dgm:spPr/>
      <dgm:t>
        <a:bodyPr/>
        <a:lstStyle/>
        <a:p>
          <a:endParaRPr lang="en-US"/>
        </a:p>
      </dgm:t>
    </dgm:pt>
  </dgm:ptLst>
  <dgm:cxnLst>
    <dgm:cxn modelId="{107BC374-4998-B84F-8AD9-F0E0D32AF286}" srcId="{17103808-3048-4140-AE29-6102B76C3B6A}" destId="{BE8E2B1E-06D7-F240-B52D-B6B01287426A}" srcOrd="1" destOrd="0" parTransId="{4CCAC749-3796-344D-9A6E-724E4249B838}" sibTransId="{C27A6833-5800-EF47-879D-6DEABAFFE7A7}"/>
    <dgm:cxn modelId="{097B200A-90A3-E94E-81B3-D4C678D8BF2B}" srcId="{17103808-3048-4140-AE29-6102B76C3B6A}" destId="{578D4470-525B-A648-A504-1AF515D2A1FB}" srcOrd="0" destOrd="0" parTransId="{2D530FDD-ADE5-1147-A71C-0116F8063F7B}" sibTransId="{D5AFDF02-869A-C241-9D9C-32E15A5C6CD4}"/>
    <dgm:cxn modelId="{E220DA9A-50D7-2141-9484-83EB95C85B47}" type="presOf" srcId="{3248DF5A-BD0B-714E-A4CA-C56AF25AE46A}" destId="{28A2FC20-6003-8645-9A43-AC37AB0FF304}" srcOrd="0" destOrd="0" presId="urn:microsoft.com/office/officeart/2005/8/layout/lProcess3"/>
    <dgm:cxn modelId="{6E778D87-D39D-4A4F-A3C9-5D5881486AD2}" type="presOf" srcId="{FFF63F7D-0A62-D341-B4D9-2A3BF1BB1C9E}" destId="{B08EDA13-C7D8-284E-9D3B-ACA71EBF9B5B}" srcOrd="0" destOrd="0" presId="urn:microsoft.com/office/officeart/2005/8/layout/lProcess3"/>
    <dgm:cxn modelId="{56A780F0-1BF0-3C4B-B08A-8DBD1AB8B4D4}" type="presOf" srcId="{578D4470-525B-A648-A504-1AF515D2A1FB}" destId="{39C2AA06-02B6-5443-BF51-6BA6751BFB9F}" srcOrd="0" destOrd="0" presId="urn:microsoft.com/office/officeart/2005/8/layout/lProcess3"/>
    <dgm:cxn modelId="{F6EF98E0-A2CB-D04A-AA2E-6ABC205DD396}" srcId="{573BF788-1323-4B47-9B3F-565BF4B94CE5}" destId="{067F369C-679B-D946-9FF6-AF8B72F4E558}" srcOrd="0" destOrd="0" parTransId="{A5629A89-D666-644C-8E8C-C7A710A44C4C}" sibTransId="{65EC089A-AFA9-E04E-BAF1-1F2EBF9BBA8A}"/>
    <dgm:cxn modelId="{C9BFD54B-13C8-4547-B84C-EBC60FC16813}" type="presOf" srcId="{BE8E2B1E-06D7-F240-B52D-B6B01287426A}" destId="{72600144-09A5-2C43-90FB-A1DEEE3E4F9C}" srcOrd="0" destOrd="0" presId="urn:microsoft.com/office/officeart/2005/8/layout/lProcess3"/>
    <dgm:cxn modelId="{F60F0C22-6986-E045-BC1E-E4DD5D0CB77E}" type="presOf" srcId="{D1510737-73A7-964D-B10F-DD3812B457B5}" destId="{72A58BE9-107E-8547-9E30-596F655E4AA2}" srcOrd="0" destOrd="0" presId="urn:microsoft.com/office/officeart/2005/8/layout/lProcess3"/>
    <dgm:cxn modelId="{1BB7D68B-C3C3-7145-88E2-633F341B4413}" srcId="{573BF788-1323-4B47-9B3F-565BF4B94CE5}" destId="{11AC943B-7886-9743-AC23-A1A191514F6C}" srcOrd="3" destOrd="0" parTransId="{F9C258B2-87A1-9449-B44E-F7A85C2E62B7}" sibTransId="{05EB7D43-E20E-EE43-992C-0099FFB2E91C}"/>
    <dgm:cxn modelId="{AC634FC9-C6E4-6D49-A1FF-76F72DFA30E4}" srcId="{25298ADB-DBBE-F244-ACAE-57317A4ED8C3}" destId="{33591D9C-B5EE-EF4F-AE8B-57A726DBE64F}" srcOrd="1" destOrd="0" parTransId="{D1D2BFE3-A3FC-6F4C-886E-DBB974808EED}" sibTransId="{604F9611-972B-464E-AA2E-6499C74C92A4}"/>
    <dgm:cxn modelId="{62D4490B-142B-9849-AE10-45BCF14E97DD}" srcId="{067F369C-679B-D946-9FF6-AF8B72F4E558}" destId="{8A71CE19-8F7A-4645-B63A-689F894AD622}" srcOrd="1" destOrd="0" parTransId="{D0FF8833-2A56-474E-966C-FA5C1B850826}" sibTransId="{ED079F38-EBFC-E64F-A8AD-2DB628A39CFF}"/>
    <dgm:cxn modelId="{92A48BD7-F949-DB4C-B06A-7F1822422C7E}" type="presOf" srcId="{11AC943B-7886-9743-AC23-A1A191514F6C}" destId="{4034E211-A785-1A4E-A7B1-3EDAEBCAEF14}" srcOrd="0" destOrd="0" presId="urn:microsoft.com/office/officeart/2005/8/layout/lProcess3"/>
    <dgm:cxn modelId="{4334E275-33FA-C041-84B4-40EAD8A126F6}" srcId="{573BF788-1323-4B47-9B3F-565BF4B94CE5}" destId="{25298ADB-DBBE-F244-ACAE-57317A4ED8C3}" srcOrd="1" destOrd="0" parTransId="{4D6A0C10-FC92-7047-BE56-7244D60271D1}" sibTransId="{60D46017-282C-5948-9A96-940C324E0438}"/>
    <dgm:cxn modelId="{65D1F60E-5A8B-504D-8A13-C2E940FCB604}" type="presOf" srcId="{8A71CE19-8F7A-4645-B63A-689F894AD622}" destId="{4E672BD9-6E78-9049-960D-57B992DC6315}" srcOrd="0" destOrd="0" presId="urn:microsoft.com/office/officeart/2005/8/layout/lProcess3"/>
    <dgm:cxn modelId="{04E02BC3-7D3D-A44F-BEEB-3243881239DC}" type="presOf" srcId="{25298ADB-DBBE-F244-ACAE-57317A4ED8C3}" destId="{45A0C42B-B209-CF4E-B484-062F6062FA89}" srcOrd="0" destOrd="0" presId="urn:microsoft.com/office/officeart/2005/8/layout/lProcess3"/>
    <dgm:cxn modelId="{AA00A8D5-FD58-EE40-9D39-7FB794A703E3}" srcId="{067F369C-679B-D946-9FF6-AF8B72F4E558}" destId="{3248DF5A-BD0B-714E-A4CA-C56AF25AE46A}" srcOrd="0" destOrd="0" parTransId="{1A6BBD8A-5212-CB42-95D6-35BDD0530F7A}" sibTransId="{2C2FC783-28DA-154C-8E15-C4095A368A5F}"/>
    <dgm:cxn modelId="{B58926D9-B27F-2A4C-A05E-2F91293768DD}" srcId="{573BF788-1323-4B47-9B3F-565BF4B94CE5}" destId="{17103808-3048-4140-AE29-6102B76C3B6A}" srcOrd="2" destOrd="0" parTransId="{FAB22E63-056D-6C4B-8595-E2DF1A5FB788}" sibTransId="{6F4C0D02-A5D9-904C-B94E-F55B38C9216F}"/>
    <dgm:cxn modelId="{E189D932-D706-8D4D-AE08-211709EBAE88}" srcId="{067F369C-679B-D946-9FF6-AF8B72F4E558}" destId="{FFF63F7D-0A62-D341-B4D9-2A3BF1BB1C9E}" srcOrd="2" destOrd="0" parTransId="{02B41F8C-A54B-FF4E-AF04-2C9DA5E232F4}" sibTransId="{A0AF9CCA-407F-0846-ADAB-37671CA7710D}"/>
    <dgm:cxn modelId="{549EC127-1AB1-3C4C-9D98-B199CE7003F8}" type="presOf" srcId="{604E949B-83A3-8049-83E2-BAE5B9A9C3AA}" destId="{0A76FF4F-63DB-0547-8889-A3810581EB5D}" srcOrd="0" destOrd="0" presId="urn:microsoft.com/office/officeart/2005/8/layout/lProcess3"/>
    <dgm:cxn modelId="{EA44BADE-8962-8745-94BA-25C7825B818C}" srcId="{11AC943B-7886-9743-AC23-A1A191514F6C}" destId="{604E949B-83A3-8049-83E2-BAE5B9A9C3AA}" srcOrd="0" destOrd="0" parTransId="{4A9311A9-29C6-6E41-85D3-53CF8DD76C43}" sibTransId="{CED4C818-A1B8-5246-94AB-8DEEF9C47C46}"/>
    <dgm:cxn modelId="{EFEAC5EF-52DA-474E-8D61-0100BF1D24C4}" type="presOf" srcId="{067F369C-679B-D946-9FF6-AF8B72F4E558}" destId="{52F903D8-CF10-5C46-AE3C-3F7FB8806E74}" srcOrd="0" destOrd="0" presId="urn:microsoft.com/office/officeart/2005/8/layout/lProcess3"/>
    <dgm:cxn modelId="{E5715A20-A3CF-5E40-9936-F5B76EDB0B64}" srcId="{25298ADB-DBBE-F244-ACAE-57317A4ED8C3}" destId="{D1510737-73A7-964D-B10F-DD3812B457B5}" srcOrd="0" destOrd="0" parTransId="{7857D16D-5506-C541-A9D3-932BF852D1D0}" sibTransId="{D3608361-C3E3-7F41-A737-CC8213B82C7E}"/>
    <dgm:cxn modelId="{096BAB65-0082-AC4E-A720-DFE1A7C71459}" type="presOf" srcId="{573BF788-1323-4B47-9B3F-565BF4B94CE5}" destId="{B6588265-73B2-8E43-9F1A-15C75F3A0432}" srcOrd="0" destOrd="0" presId="urn:microsoft.com/office/officeart/2005/8/layout/lProcess3"/>
    <dgm:cxn modelId="{7E4CC82C-C73B-724B-A140-1AF5C6E01E5C}" type="presOf" srcId="{33591D9C-B5EE-EF4F-AE8B-57A726DBE64F}" destId="{BBA6201A-A0D4-FE4F-99EF-FF32F623CC44}" srcOrd="0" destOrd="0" presId="urn:microsoft.com/office/officeart/2005/8/layout/lProcess3"/>
    <dgm:cxn modelId="{D84C4D76-9F40-A54B-9B57-4A9E6C32BAC4}" type="presOf" srcId="{17103808-3048-4140-AE29-6102B76C3B6A}" destId="{DF9F50C0-44D4-B348-AB9D-EF514E34339F}" srcOrd="0" destOrd="0" presId="urn:microsoft.com/office/officeart/2005/8/layout/lProcess3"/>
    <dgm:cxn modelId="{66D9C120-3B79-FB46-B583-03222F9DC57B}" type="presParOf" srcId="{B6588265-73B2-8E43-9F1A-15C75F3A0432}" destId="{404B62E1-C397-5043-B8D9-7F189257C3EA}" srcOrd="0" destOrd="0" presId="urn:microsoft.com/office/officeart/2005/8/layout/lProcess3"/>
    <dgm:cxn modelId="{E422488E-53FD-A947-88CE-07B58508FBCC}" type="presParOf" srcId="{404B62E1-C397-5043-B8D9-7F189257C3EA}" destId="{52F903D8-CF10-5C46-AE3C-3F7FB8806E74}" srcOrd="0" destOrd="0" presId="urn:microsoft.com/office/officeart/2005/8/layout/lProcess3"/>
    <dgm:cxn modelId="{45582F02-0440-584C-8E25-7091D5334622}" type="presParOf" srcId="{404B62E1-C397-5043-B8D9-7F189257C3EA}" destId="{A5882949-27F5-4F4E-B93F-C3DA993B7F35}" srcOrd="1" destOrd="0" presId="urn:microsoft.com/office/officeart/2005/8/layout/lProcess3"/>
    <dgm:cxn modelId="{8B8AD290-A785-0B4C-9095-669B5BE6806A}" type="presParOf" srcId="{404B62E1-C397-5043-B8D9-7F189257C3EA}" destId="{28A2FC20-6003-8645-9A43-AC37AB0FF304}" srcOrd="2" destOrd="0" presId="urn:microsoft.com/office/officeart/2005/8/layout/lProcess3"/>
    <dgm:cxn modelId="{5BB942F3-2CEA-F846-8EC1-FD712AF73A71}" type="presParOf" srcId="{404B62E1-C397-5043-B8D9-7F189257C3EA}" destId="{4EBD96F3-E365-EA44-81E5-E0ADA3587C07}" srcOrd="3" destOrd="0" presId="urn:microsoft.com/office/officeart/2005/8/layout/lProcess3"/>
    <dgm:cxn modelId="{2992447E-5FEA-E34E-9C76-7DC70C1D619A}" type="presParOf" srcId="{404B62E1-C397-5043-B8D9-7F189257C3EA}" destId="{4E672BD9-6E78-9049-960D-57B992DC6315}" srcOrd="4" destOrd="0" presId="urn:microsoft.com/office/officeart/2005/8/layout/lProcess3"/>
    <dgm:cxn modelId="{C19EC2FF-342B-3846-A086-E6778DD5938A}" type="presParOf" srcId="{404B62E1-C397-5043-B8D9-7F189257C3EA}" destId="{2E2E4CB3-5B41-C047-A5D5-4E39C0C0EEB6}" srcOrd="5" destOrd="0" presId="urn:microsoft.com/office/officeart/2005/8/layout/lProcess3"/>
    <dgm:cxn modelId="{0B5EA653-7BB5-8842-8290-FA9139A831F1}" type="presParOf" srcId="{404B62E1-C397-5043-B8D9-7F189257C3EA}" destId="{B08EDA13-C7D8-284E-9D3B-ACA71EBF9B5B}" srcOrd="6" destOrd="0" presId="urn:microsoft.com/office/officeart/2005/8/layout/lProcess3"/>
    <dgm:cxn modelId="{CDBFB486-23E2-2944-9BCC-25D772AAF68F}" type="presParOf" srcId="{B6588265-73B2-8E43-9F1A-15C75F3A0432}" destId="{16B2093A-6422-F24E-A512-AB8339263D93}" srcOrd="1" destOrd="0" presId="urn:microsoft.com/office/officeart/2005/8/layout/lProcess3"/>
    <dgm:cxn modelId="{AB321FD3-779A-514F-BA52-A5F875311B96}" type="presParOf" srcId="{B6588265-73B2-8E43-9F1A-15C75F3A0432}" destId="{3334A14A-BFB3-FE41-ADF8-FC52D745050D}" srcOrd="2" destOrd="0" presId="urn:microsoft.com/office/officeart/2005/8/layout/lProcess3"/>
    <dgm:cxn modelId="{DF988235-4D3B-F847-9D3A-95B7D03CBFB9}" type="presParOf" srcId="{3334A14A-BFB3-FE41-ADF8-FC52D745050D}" destId="{45A0C42B-B209-CF4E-B484-062F6062FA89}" srcOrd="0" destOrd="0" presId="urn:microsoft.com/office/officeart/2005/8/layout/lProcess3"/>
    <dgm:cxn modelId="{F408D947-88AF-6E40-9A1F-3C1EAD4C6329}" type="presParOf" srcId="{3334A14A-BFB3-FE41-ADF8-FC52D745050D}" destId="{0043E98E-568D-B94D-8356-48E0935F4819}" srcOrd="1" destOrd="0" presId="urn:microsoft.com/office/officeart/2005/8/layout/lProcess3"/>
    <dgm:cxn modelId="{39A156C7-30A1-F54B-B5E9-CF64D764B94E}" type="presParOf" srcId="{3334A14A-BFB3-FE41-ADF8-FC52D745050D}" destId="{72A58BE9-107E-8547-9E30-596F655E4AA2}" srcOrd="2" destOrd="0" presId="urn:microsoft.com/office/officeart/2005/8/layout/lProcess3"/>
    <dgm:cxn modelId="{A92A5C27-8B29-C74C-A4DA-280C25BCAA6B}" type="presParOf" srcId="{3334A14A-BFB3-FE41-ADF8-FC52D745050D}" destId="{59DBE953-6FC1-FC4E-84D3-68F82EA1663E}" srcOrd="3" destOrd="0" presId="urn:microsoft.com/office/officeart/2005/8/layout/lProcess3"/>
    <dgm:cxn modelId="{406820AA-3444-CC4C-BCC4-FFA187C99D86}" type="presParOf" srcId="{3334A14A-BFB3-FE41-ADF8-FC52D745050D}" destId="{BBA6201A-A0D4-FE4F-99EF-FF32F623CC44}" srcOrd="4" destOrd="0" presId="urn:microsoft.com/office/officeart/2005/8/layout/lProcess3"/>
    <dgm:cxn modelId="{A61DE9D2-0A74-7E43-AD90-1DC7092C9C60}" type="presParOf" srcId="{B6588265-73B2-8E43-9F1A-15C75F3A0432}" destId="{67E8D077-CB86-0D4A-89C5-E88DC4B11D97}" srcOrd="3" destOrd="0" presId="urn:microsoft.com/office/officeart/2005/8/layout/lProcess3"/>
    <dgm:cxn modelId="{BF26104F-1300-FD42-A1FF-DEA1631FC2A8}" type="presParOf" srcId="{B6588265-73B2-8E43-9F1A-15C75F3A0432}" destId="{CC0B5B30-A7DC-A747-84BC-BA2935A46ACD}" srcOrd="4" destOrd="0" presId="urn:microsoft.com/office/officeart/2005/8/layout/lProcess3"/>
    <dgm:cxn modelId="{A57518BA-7DA3-0541-97A9-9346E03FACC4}" type="presParOf" srcId="{CC0B5B30-A7DC-A747-84BC-BA2935A46ACD}" destId="{DF9F50C0-44D4-B348-AB9D-EF514E34339F}" srcOrd="0" destOrd="0" presId="urn:microsoft.com/office/officeart/2005/8/layout/lProcess3"/>
    <dgm:cxn modelId="{582BE693-F23B-8E4A-827E-253C4C833915}" type="presParOf" srcId="{CC0B5B30-A7DC-A747-84BC-BA2935A46ACD}" destId="{505DA3E2-FCCA-244B-A14E-27DB5A2DEC3D}" srcOrd="1" destOrd="0" presId="urn:microsoft.com/office/officeart/2005/8/layout/lProcess3"/>
    <dgm:cxn modelId="{6508C07B-82CF-5E44-A8CA-500D6F443310}" type="presParOf" srcId="{CC0B5B30-A7DC-A747-84BC-BA2935A46ACD}" destId="{39C2AA06-02B6-5443-BF51-6BA6751BFB9F}" srcOrd="2" destOrd="0" presId="urn:microsoft.com/office/officeart/2005/8/layout/lProcess3"/>
    <dgm:cxn modelId="{424486EA-2FCF-4949-8AD0-C5C42A7CC15C}" type="presParOf" srcId="{CC0B5B30-A7DC-A747-84BC-BA2935A46ACD}" destId="{D9A35E3B-D496-1148-B8BB-84B6FB022ECC}" srcOrd="3" destOrd="0" presId="urn:microsoft.com/office/officeart/2005/8/layout/lProcess3"/>
    <dgm:cxn modelId="{83F882E6-673C-6A4B-8BFD-D64FA71C1B65}" type="presParOf" srcId="{CC0B5B30-A7DC-A747-84BC-BA2935A46ACD}" destId="{72600144-09A5-2C43-90FB-A1DEEE3E4F9C}" srcOrd="4" destOrd="0" presId="urn:microsoft.com/office/officeart/2005/8/layout/lProcess3"/>
    <dgm:cxn modelId="{025EF468-F561-054B-89D9-E68C9B4F0DE3}" type="presParOf" srcId="{B6588265-73B2-8E43-9F1A-15C75F3A0432}" destId="{8C549516-2060-8E42-82A4-09CEA6EEB0D9}" srcOrd="5" destOrd="0" presId="urn:microsoft.com/office/officeart/2005/8/layout/lProcess3"/>
    <dgm:cxn modelId="{FF926844-83A7-7B4C-954F-2153BB7DE057}" type="presParOf" srcId="{B6588265-73B2-8E43-9F1A-15C75F3A0432}" destId="{C20012EA-C646-414A-8F2E-A73DBEC2AC98}" srcOrd="6" destOrd="0" presId="urn:microsoft.com/office/officeart/2005/8/layout/lProcess3"/>
    <dgm:cxn modelId="{30A4CA13-D1CA-0A4A-A118-E79AA716136E}" type="presParOf" srcId="{C20012EA-C646-414A-8F2E-A73DBEC2AC98}" destId="{4034E211-A785-1A4E-A7B1-3EDAEBCAEF14}" srcOrd="0" destOrd="0" presId="urn:microsoft.com/office/officeart/2005/8/layout/lProcess3"/>
    <dgm:cxn modelId="{FFC3ABCF-E262-3E4E-899F-A370B372EE37}" type="presParOf" srcId="{C20012EA-C646-414A-8F2E-A73DBEC2AC98}" destId="{F188B112-506D-A344-8BC3-8ACED3AC8337}" srcOrd="1" destOrd="0" presId="urn:microsoft.com/office/officeart/2005/8/layout/lProcess3"/>
    <dgm:cxn modelId="{302BFEC0-2962-F548-8AFD-8864E3656BD0}" type="presParOf" srcId="{C20012EA-C646-414A-8F2E-A73DBEC2AC98}" destId="{0A76FF4F-63DB-0547-8889-A3810581EB5D}"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1C139-1F44-7D42-97B4-7E1B3C61C310}">
      <dsp:nvSpPr>
        <dsp:cNvPr id="0" name=""/>
        <dsp:cNvSpPr/>
      </dsp:nvSpPr>
      <dsp:spPr>
        <a:xfrm>
          <a:off x="0" y="45719"/>
          <a:ext cx="4709160" cy="4709160"/>
        </a:xfrm>
        <a:prstGeom prst="pie">
          <a:avLst>
            <a:gd name="adj1" fmla="val 5400000"/>
            <a:gd name="adj2" fmla="val 1620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2FAF4A-757D-EE44-8C29-6578B7BE8894}">
      <dsp:nvSpPr>
        <dsp:cNvPr id="0" name=""/>
        <dsp:cNvSpPr/>
      </dsp:nvSpPr>
      <dsp:spPr>
        <a:xfrm>
          <a:off x="2354580" y="480116"/>
          <a:ext cx="5494020" cy="384036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latin typeface="+mj-lt"/>
            </a:rPr>
            <a:t>Protects against active attacks</a:t>
          </a:r>
          <a:endParaRPr lang="en-US" sz="2400" b="0" kern="1200" dirty="0">
            <a:latin typeface="+mj-lt"/>
          </a:endParaRPr>
        </a:p>
      </dsp:txBody>
      <dsp:txXfrm>
        <a:off x="2354580" y="480116"/>
        <a:ext cx="2747010" cy="1152112"/>
      </dsp:txXfrm>
    </dsp:sp>
    <dsp:sp modelId="{A56489F7-EC62-A848-9DD9-B3572A72D705}">
      <dsp:nvSpPr>
        <dsp:cNvPr id="0" name=""/>
        <dsp:cNvSpPr/>
      </dsp:nvSpPr>
      <dsp:spPr>
        <a:xfrm>
          <a:off x="824104" y="1458471"/>
          <a:ext cx="3060950" cy="3060950"/>
        </a:xfrm>
        <a:prstGeom prst="pie">
          <a:avLst>
            <a:gd name="adj1" fmla="val 5400000"/>
            <a:gd name="adj2" fmla="val 1620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C4DDA5F-2390-A549-90B9-5F960E28DDE6}">
      <dsp:nvSpPr>
        <dsp:cNvPr id="0" name=""/>
        <dsp:cNvSpPr/>
      </dsp:nvSpPr>
      <dsp:spPr>
        <a:xfrm>
          <a:off x="2354580" y="1657417"/>
          <a:ext cx="5494020" cy="266305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latin typeface="+mj-lt"/>
            </a:rPr>
            <a:t>Verifies received message is authentic</a:t>
          </a:r>
          <a:endParaRPr lang="en-US" sz="2400" b="0" kern="1200" dirty="0">
            <a:latin typeface="+mj-lt"/>
          </a:endParaRPr>
        </a:p>
      </dsp:txBody>
      <dsp:txXfrm>
        <a:off x="2354580" y="1657417"/>
        <a:ext cx="2747010" cy="1229103"/>
      </dsp:txXfrm>
    </dsp:sp>
    <dsp:sp modelId="{9FB7C61E-C4DD-B747-BB29-DCE1D55CED32}">
      <dsp:nvSpPr>
        <dsp:cNvPr id="0" name=""/>
        <dsp:cNvSpPr/>
      </dsp:nvSpPr>
      <dsp:spPr>
        <a:xfrm>
          <a:off x="1648206" y="2871217"/>
          <a:ext cx="1412746" cy="1412746"/>
        </a:xfrm>
        <a:prstGeom prst="pie">
          <a:avLst>
            <a:gd name="adj1" fmla="val 5400000"/>
            <a:gd name="adj2" fmla="val 1620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960AB30-E228-0044-AB56-9832EFB3F416}">
      <dsp:nvSpPr>
        <dsp:cNvPr id="0" name=""/>
        <dsp:cNvSpPr/>
      </dsp:nvSpPr>
      <dsp:spPr>
        <a:xfrm>
          <a:off x="2354580" y="2871217"/>
          <a:ext cx="5494020" cy="1412746"/>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latin typeface="+mj-lt"/>
            </a:rPr>
            <a:t>Can use conventional encryption</a:t>
          </a:r>
          <a:endParaRPr lang="en-US" sz="2400" b="0" kern="1200" dirty="0">
            <a:latin typeface="+mj-lt"/>
          </a:endParaRPr>
        </a:p>
      </dsp:txBody>
      <dsp:txXfrm>
        <a:off x="2354580" y="2871217"/>
        <a:ext cx="2747010" cy="1412746"/>
      </dsp:txXfrm>
    </dsp:sp>
    <dsp:sp modelId="{F63C5721-CDCD-0E44-857F-A3B146150CD4}">
      <dsp:nvSpPr>
        <dsp:cNvPr id="0" name=""/>
        <dsp:cNvSpPr/>
      </dsp:nvSpPr>
      <dsp:spPr>
        <a:xfrm>
          <a:off x="5101590" y="1458471"/>
          <a:ext cx="2747010" cy="141274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rtl="0">
            <a:lnSpc>
              <a:spcPct val="90000"/>
            </a:lnSpc>
            <a:spcBef>
              <a:spcPct val="0"/>
            </a:spcBef>
            <a:spcAft>
              <a:spcPct val="15000"/>
            </a:spcAft>
            <a:buChar char="••"/>
          </a:pPr>
          <a:r>
            <a:rPr lang="en-US" sz="1700" b="0" kern="1200" dirty="0" smtClean="0">
              <a:latin typeface="+mj-lt"/>
            </a:rPr>
            <a:t>Contents have not been altered</a:t>
          </a:r>
          <a:endParaRPr lang="en-US" sz="1700" b="0" kern="1200" dirty="0">
            <a:latin typeface="+mj-lt"/>
          </a:endParaRPr>
        </a:p>
        <a:p>
          <a:pPr marL="171450" lvl="1" indent="-171450" algn="l" defTabSz="755650" rtl="0">
            <a:lnSpc>
              <a:spcPct val="90000"/>
            </a:lnSpc>
            <a:spcBef>
              <a:spcPct val="0"/>
            </a:spcBef>
            <a:spcAft>
              <a:spcPct val="15000"/>
            </a:spcAft>
            <a:buChar char="••"/>
          </a:pPr>
          <a:r>
            <a:rPr lang="en-US" sz="1700" b="0" kern="1200" dirty="0" smtClean="0">
              <a:latin typeface="+mj-lt"/>
            </a:rPr>
            <a:t>From authentic source</a:t>
          </a:r>
          <a:endParaRPr lang="en-US" sz="1700" b="0" kern="1200" dirty="0">
            <a:latin typeface="+mj-lt"/>
          </a:endParaRPr>
        </a:p>
        <a:p>
          <a:pPr marL="171450" lvl="1" indent="-171450" algn="l" defTabSz="755650" rtl="0">
            <a:lnSpc>
              <a:spcPct val="90000"/>
            </a:lnSpc>
            <a:spcBef>
              <a:spcPct val="0"/>
            </a:spcBef>
            <a:spcAft>
              <a:spcPct val="15000"/>
            </a:spcAft>
            <a:buChar char="••"/>
          </a:pPr>
          <a:r>
            <a:rPr lang="en-US" sz="1700" b="0" kern="1200" dirty="0" smtClean="0">
              <a:latin typeface="+mj-lt"/>
            </a:rPr>
            <a:t>Timely and in correct sequence</a:t>
          </a:r>
          <a:endParaRPr lang="en-US" sz="1700" b="0" kern="1200" dirty="0">
            <a:latin typeface="+mj-lt"/>
          </a:endParaRPr>
        </a:p>
      </dsp:txBody>
      <dsp:txXfrm>
        <a:off x="5101590" y="1458471"/>
        <a:ext cx="2747010" cy="1412746"/>
      </dsp:txXfrm>
    </dsp:sp>
    <dsp:sp modelId="{52907ABB-2798-234B-AC87-6694DC68A9CB}">
      <dsp:nvSpPr>
        <dsp:cNvPr id="0" name=""/>
        <dsp:cNvSpPr/>
      </dsp:nvSpPr>
      <dsp:spPr>
        <a:xfrm>
          <a:off x="5101590" y="2871217"/>
          <a:ext cx="2747010" cy="141274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rtl="0">
            <a:lnSpc>
              <a:spcPct val="90000"/>
            </a:lnSpc>
            <a:spcBef>
              <a:spcPct val="0"/>
            </a:spcBef>
            <a:spcAft>
              <a:spcPct val="15000"/>
            </a:spcAft>
            <a:buChar char="••"/>
          </a:pPr>
          <a:r>
            <a:rPr lang="en-US" sz="1700" b="0" kern="1200" dirty="0" smtClean="0">
              <a:latin typeface="+mj-lt"/>
            </a:rPr>
            <a:t>Only sender &amp; receiver share a key</a:t>
          </a:r>
          <a:endParaRPr lang="en-US" sz="1700" b="0" kern="1200" dirty="0">
            <a:latin typeface="+mj-lt"/>
          </a:endParaRPr>
        </a:p>
      </dsp:txBody>
      <dsp:txXfrm>
        <a:off x="5101590" y="2871217"/>
        <a:ext cx="2747010" cy="14127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14811134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9" charset="0"/>
                <a:ea typeface="+mn-ea"/>
                <a:cs typeface="+mn-cs"/>
              </a:rPr>
              <a:t>In previous chapters, we discussed a range of technical and administrative measures that</a:t>
            </a:r>
          </a:p>
          <a:p>
            <a:r>
              <a:rPr lang="en-US" sz="1200" kern="1200" baseline="0" dirty="0" smtClean="0">
                <a:solidFill>
                  <a:schemeClr val="tx1"/>
                </a:solidFill>
                <a:latin typeface="Arial" pitchFamily="-109" charset="0"/>
                <a:ea typeface="+mn-ea"/>
                <a:cs typeface="+mn-cs"/>
              </a:rPr>
              <a:t>can be used to manage and improve the security of computer systems and networks. In</a:t>
            </a:r>
          </a:p>
          <a:p>
            <a:r>
              <a:rPr lang="en-US" sz="1200" kern="1200" baseline="0" dirty="0" smtClean="0">
                <a:solidFill>
                  <a:schemeClr val="tx1"/>
                </a:solidFill>
                <a:latin typeface="Arial" pitchFamily="-109" charset="0"/>
                <a:ea typeface="+mn-ea"/>
                <a:cs typeface="+mn-cs"/>
              </a:rPr>
              <a:t>this chapter and the next, we look at the process of how to best select and implement</a:t>
            </a:r>
          </a:p>
          <a:p>
            <a:r>
              <a:rPr lang="en-US" sz="1200" kern="1200" baseline="0" dirty="0" smtClean="0">
                <a:solidFill>
                  <a:schemeClr val="tx1"/>
                </a:solidFill>
                <a:latin typeface="Arial" pitchFamily="-109" charset="0"/>
                <a:ea typeface="+mn-ea"/>
                <a:cs typeface="+mn-cs"/>
              </a:rPr>
              <a:t>these measures to effectively address an organization’s security requirements. As we</a:t>
            </a:r>
          </a:p>
          <a:p>
            <a:r>
              <a:rPr lang="en-US" sz="1200" b="0" kern="1200" baseline="0" dirty="0" smtClean="0">
                <a:solidFill>
                  <a:schemeClr val="tx1"/>
                </a:solidFill>
                <a:latin typeface="Arial" pitchFamily="-109" charset="0"/>
                <a:ea typeface="+mn-ea"/>
                <a:cs typeface="+mn-cs"/>
              </a:rPr>
              <a:t>noted in Chapter 1, this involves examining three fundamental questions: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1. What assets do we need to protect?</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2. How are those assets threatened?</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3. What can we do to counter those threats?</a:t>
            </a:r>
            <a:endParaRPr lang="en-US" b="0" dirty="0" smtClean="0">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1702945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A06C9B11-6B32-4A3F-998E-48B61BEA07DB}" type="slidenum">
              <a:rPr lang="en-GB" altLang="en-US" sz="1400" smtClean="0"/>
              <a:pPr>
                <a:spcBef>
                  <a:spcPct val="0"/>
                </a:spcBef>
                <a:buClrTx/>
                <a:buFontTx/>
                <a:buNone/>
              </a:pPr>
              <a:t>10</a:t>
            </a:fld>
            <a:endParaRPr lang="en-GB" altLang="en-US" sz="1400" smtClean="0"/>
          </a:p>
        </p:txBody>
      </p:sp>
      <p:sp>
        <p:nvSpPr>
          <p:cNvPr id="9219"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a:spcBef>
                <a:spcPct val="0"/>
              </a:spcBef>
              <a:buClrTx/>
              <a:buFontTx/>
              <a:buNone/>
            </a:pPr>
            <a:fld id="{0EAC757F-518B-45EB-8854-ED5A38F8ABFA}" type="slidenum">
              <a:rPr lang="en-GB" altLang="en-US" sz="1400">
                <a:solidFill>
                  <a:srgbClr val="FFFFFF"/>
                </a:solidFill>
                <a:latin typeface="Arial" panose="020B0604020202020204" pitchFamily="34" charset="0"/>
                <a:ea typeface="ＭＳ Ｐゴシック" panose="020B0600070205080204" pitchFamily="34" charset="-128"/>
              </a:rPr>
              <a:pPr eaLnBrk="1">
                <a:spcBef>
                  <a:spcPct val="0"/>
                </a:spcBef>
                <a:buClrTx/>
                <a:buFontTx/>
                <a:buNone/>
              </a:pPr>
              <a:t>10</a:t>
            </a:fld>
            <a:endParaRPr lang="en-GB" altLang="en-US" sz="1400">
              <a:solidFill>
                <a:srgbClr val="FFFFFF"/>
              </a:solidFill>
              <a:latin typeface="Arial" panose="020B0604020202020204" pitchFamily="34" charset="0"/>
              <a:ea typeface="ＭＳ Ｐゴシック" panose="020B0600070205080204" pitchFamily="34" charset="-128"/>
            </a:endParaRPr>
          </a:p>
        </p:txBody>
      </p:sp>
      <p:sp>
        <p:nvSpPr>
          <p:cNvPr id="9220" name="Rectangle 2"/>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9221" name="Text Box 3"/>
          <p:cNvSpPr>
            <a:spLocks noGrp="1" noChangeArrowheads="1"/>
          </p:cNvSpPr>
          <p:nvPr>
            <p:ph type="body" idx="1"/>
          </p:nvPr>
        </p:nvSpPr>
        <p:spPr>
          <a:xfrm>
            <a:off x="0" y="0"/>
            <a:ext cx="1588" cy="36090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eaLnBrk="1" hangingPunct="1">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sz="2000" dirty="0"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91380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11</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b="0" dirty="0" smtClean="0">
                <a:latin typeface="Arial" pitchFamily="-110" charset="0"/>
                <a:ea typeface="ＭＳ Ｐゴシック" pitchFamily="-110" charset="-128"/>
                <a:cs typeface="ＭＳ Ｐゴシック" pitchFamily="-110" charset="-128"/>
              </a:rPr>
              <a:t>The universal technique for providing confidentiality for transmitted or stored</a:t>
            </a:r>
          </a:p>
          <a:p>
            <a:pPr eaLnBrk="1" hangingPunct="1"/>
            <a:r>
              <a:rPr lang="en-US" b="0" dirty="0" smtClean="0">
                <a:latin typeface="Arial" pitchFamily="-110" charset="0"/>
                <a:ea typeface="ＭＳ Ｐゴシック" pitchFamily="-110" charset="-128"/>
                <a:cs typeface="ＭＳ Ｐゴシック" pitchFamily="-110" charset="-128"/>
              </a:rPr>
              <a:t>data is symmetric encryption.</a:t>
            </a:r>
          </a:p>
          <a:p>
            <a:pPr eaLnBrk="1" hangingPunct="1"/>
            <a:r>
              <a:rPr lang="en-US" b="0" dirty="0" smtClean="0">
                <a:latin typeface="Arial" pitchFamily="-110" charset="0"/>
                <a:ea typeface="ＭＳ Ｐゴシック" pitchFamily="-110" charset="-128"/>
                <a:cs typeface="ＭＳ Ｐゴシック" pitchFamily="-110" charset="-128"/>
              </a:rPr>
              <a:t>This section introduces the basic concept of symmetric encryption. This is followed by an overview of the two most important symmetric encryption algorithms: the Data Encryption Standard (DES) and the Advanced Encryption Standard (AES), which are block encryption algorithms. Finally, this section introduces the concept of symmetric stream encryption algorithms.</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Symmetric encryption, also referred to as conventional encryption or single-key</a:t>
            </a:r>
          </a:p>
          <a:p>
            <a:pPr eaLnBrk="1" hangingPunct="1"/>
            <a:r>
              <a:rPr lang="en-US" b="0" dirty="0" smtClean="0">
                <a:latin typeface="Arial" pitchFamily="-110" charset="0"/>
                <a:ea typeface="ＭＳ Ｐゴシック" pitchFamily="-110" charset="-128"/>
                <a:cs typeface="ＭＳ Ｐゴシック" pitchFamily="-110" charset="-128"/>
              </a:rPr>
              <a:t>encryption, was the only type of encryption in use prior to the introduction of public-key</a:t>
            </a:r>
          </a:p>
          <a:p>
            <a:pPr eaLnBrk="1" hangingPunct="1"/>
            <a:r>
              <a:rPr lang="en-US" b="0" dirty="0" smtClean="0">
                <a:latin typeface="Arial" pitchFamily="-110" charset="0"/>
                <a:ea typeface="ＭＳ Ｐゴシック" pitchFamily="-110" charset="-128"/>
                <a:cs typeface="ＭＳ Ｐゴシック" pitchFamily="-110" charset="-128"/>
              </a:rPr>
              <a:t>encryption in the late 1970s. Countless individuals and groups, from Julius Caesar to the</a:t>
            </a:r>
          </a:p>
          <a:p>
            <a:pPr eaLnBrk="1" hangingPunct="1"/>
            <a:r>
              <a:rPr lang="en-US" b="0" dirty="0" smtClean="0">
                <a:latin typeface="Arial" pitchFamily="-110" charset="0"/>
                <a:ea typeface="ＭＳ Ｐゴシック" pitchFamily="-110" charset="-128"/>
                <a:cs typeface="ＭＳ Ｐゴシック" pitchFamily="-110" charset="-128"/>
              </a:rPr>
              <a:t>German U-boat force to present-day diplomatic, military, and commercial users, have</a:t>
            </a:r>
          </a:p>
          <a:p>
            <a:pPr eaLnBrk="1" hangingPunct="1"/>
            <a:r>
              <a:rPr lang="en-US" b="0" dirty="0" smtClean="0">
                <a:latin typeface="Arial" pitchFamily="-110" charset="0"/>
                <a:ea typeface="ＭＳ Ｐゴシック" pitchFamily="-110" charset="-128"/>
                <a:cs typeface="ＭＳ Ｐゴシック" pitchFamily="-110" charset="-128"/>
              </a:rPr>
              <a:t>used symmetric encryption for secret communication. It remains the more widely used</a:t>
            </a:r>
          </a:p>
          <a:p>
            <a:pPr eaLnBrk="1" hangingPunct="1"/>
            <a:r>
              <a:rPr lang="en-US" b="0" dirty="0" smtClean="0">
                <a:latin typeface="Arial" pitchFamily="-110" charset="0"/>
                <a:ea typeface="ＭＳ Ｐゴシック" pitchFamily="-110" charset="-128"/>
                <a:cs typeface="ＭＳ Ｐゴシック" pitchFamily="-110" charset="-128"/>
              </a:rPr>
              <a:t>of the two types of encryption.</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There are two requirements for secure use of symmetric encryption:</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1. We need a strong encryption algorithm. At a minimum, we would like the</a:t>
            </a:r>
          </a:p>
          <a:p>
            <a:pPr eaLnBrk="1" hangingPunct="1"/>
            <a:r>
              <a:rPr lang="en-US" b="0" dirty="0" smtClean="0">
                <a:latin typeface="Arial" pitchFamily="-110" charset="0"/>
                <a:ea typeface="ＭＳ Ｐゴシック" pitchFamily="-110" charset="-128"/>
                <a:cs typeface="ＭＳ Ｐゴシック" pitchFamily="-110" charset="-128"/>
              </a:rPr>
              <a:t>algorithm to be such that an opponent who knows the algorithm and has</a:t>
            </a:r>
          </a:p>
          <a:p>
            <a:pPr eaLnBrk="1" hangingPunct="1"/>
            <a:r>
              <a:rPr lang="en-US" b="0" dirty="0" smtClean="0">
                <a:latin typeface="Arial" pitchFamily="-110" charset="0"/>
                <a:ea typeface="ＭＳ Ｐゴシック" pitchFamily="-110" charset="-128"/>
                <a:cs typeface="ＭＳ Ｐゴシック" pitchFamily="-110" charset="-128"/>
              </a:rPr>
              <a:t>access to one or more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 would be unable to decipher the </a:t>
            </a:r>
            <a:r>
              <a:rPr lang="en-US" b="0" dirty="0" err="1" smtClean="0">
                <a:latin typeface="Arial" pitchFamily="-110" charset="0"/>
                <a:ea typeface="ＭＳ Ｐゴシック" pitchFamily="-110" charset="-128"/>
                <a:cs typeface="ＭＳ Ｐゴシック" pitchFamily="-110" charset="-128"/>
              </a:rPr>
              <a:t>ciphertext</a:t>
            </a:r>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or figure out the key. This requirement is usually stated in a stronger form:</a:t>
            </a:r>
          </a:p>
          <a:p>
            <a:pPr eaLnBrk="1" hangingPunct="1"/>
            <a:r>
              <a:rPr lang="en-US" b="0" dirty="0" smtClean="0">
                <a:latin typeface="Arial" pitchFamily="-110" charset="0"/>
                <a:ea typeface="ＭＳ Ｐゴシック" pitchFamily="-110" charset="-128"/>
                <a:cs typeface="ＭＳ Ｐゴシック" pitchFamily="-110" charset="-128"/>
              </a:rPr>
              <a:t>The opponent should be unable to decrypt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or discover the key even</a:t>
            </a:r>
          </a:p>
          <a:p>
            <a:pPr eaLnBrk="1" hangingPunct="1"/>
            <a:r>
              <a:rPr lang="en-US" b="0" dirty="0" smtClean="0">
                <a:latin typeface="Arial" pitchFamily="-110" charset="0"/>
                <a:ea typeface="ＭＳ Ｐゴシック" pitchFamily="-110" charset="-128"/>
                <a:cs typeface="ＭＳ Ｐゴシック" pitchFamily="-110" charset="-128"/>
              </a:rPr>
              <a:t>if he or she is in possession of a number of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 together with the plaintext</a:t>
            </a:r>
          </a:p>
          <a:p>
            <a:pPr eaLnBrk="1" hangingPunct="1"/>
            <a:r>
              <a:rPr lang="en-US" b="0" dirty="0" smtClean="0">
                <a:latin typeface="Arial" pitchFamily="-110" charset="0"/>
                <a:ea typeface="ＭＳ Ｐゴシック" pitchFamily="-110" charset="-128"/>
                <a:cs typeface="ＭＳ Ｐゴシック" pitchFamily="-110" charset="-128"/>
              </a:rPr>
              <a:t>that produced each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2. Sender and receiver must have obtained copies of the secret key in a secure</a:t>
            </a:r>
          </a:p>
          <a:p>
            <a:pPr eaLnBrk="1" hangingPunct="1"/>
            <a:r>
              <a:rPr lang="en-US" b="0" dirty="0" smtClean="0">
                <a:latin typeface="Arial" pitchFamily="-110" charset="0"/>
                <a:ea typeface="ＭＳ Ｐゴシック" pitchFamily="-110" charset="-128"/>
                <a:cs typeface="ＭＳ Ｐゴシック" pitchFamily="-110" charset="-128"/>
              </a:rPr>
              <a:t>fashion and must keep the key secure. If someone can discover the key and</a:t>
            </a:r>
          </a:p>
          <a:p>
            <a:pPr eaLnBrk="1" hangingPunct="1"/>
            <a:r>
              <a:rPr lang="en-US" b="0" dirty="0" smtClean="0">
                <a:latin typeface="Arial" pitchFamily="-110" charset="0"/>
                <a:ea typeface="ＭＳ Ｐゴシック" pitchFamily="-110" charset="-128"/>
                <a:cs typeface="ＭＳ Ｐゴシック" pitchFamily="-110" charset="-128"/>
              </a:rPr>
              <a:t>knows the algorithm, all communication using this key is readable.</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endParaRPr lang="en-US"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032779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26896E3-56B8-DD4F-92D1-41B1FE9B0E6C}" type="slidenum">
              <a:rPr lang="en-AU">
                <a:latin typeface="Arial" pitchFamily="-110" charset="0"/>
              </a:rPr>
              <a:pPr/>
              <a:t>12</a:t>
            </a:fld>
            <a:endParaRPr lang="en-AU">
              <a:latin typeface="Arial" pitchFamily="-110"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685800" y="4343400"/>
            <a:ext cx="5562600" cy="4343400"/>
          </a:xfrm>
          <a:noFill/>
          <a:ln/>
        </p:spPr>
        <p:txBody>
          <a:bodyPr/>
          <a:lstStyle/>
          <a:p>
            <a:pPr eaLnBrk="1" hangingPunct="1"/>
            <a:r>
              <a:rPr lang="en-US" dirty="0" smtClean="0">
                <a:latin typeface="Arial" pitchFamily="-110" charset="0"/>
                <a:ea typeface="ＭＳ Ｐゴシック" pitchFamily="-110" charset="-128"/>
                <a:cs typeface="ＭＳ Ｐゴシック" pitchFamily="-110" charset="-128"/>
              </a:rPr>
              <a:t>A symmetric encryption scheme has five ingredients (Figure 2.1):</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Plaintext: This is the original message or data that is fed into the algorithm as</a:t>
            </a:r>
          </a:p>
          <a:p>
            <a:pPr eaLnBrk="1" hangingPunct="1"/>
            <a:r>
              <a:rPr lang="en-US" b="0" dirty="0" smtClean="0">
                <a:latin typeface="Arial" pitchFamily="-110" charset="0"/>
                <a:ea typeface="ＭＳ Ｐゴシック" pitchFamily="-110" charset="-128"/>
                <a:cs typeface="ＭＳ Ｐゴシック" pitchFamily="-110" charset="-128"/>
              </a:rPr>
              <a:t>input.</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Encryption algorithm: The encryption algorithm performs various substitutions</a:t>
            </a:r>
          </a:p>
          <a:p>
            <a:pPr eaLnBrk="1" hangingPunct="1"/>
            <a:r>
              <a:rPr lang="en-US" b="0" dirty="0" smtClean="0">
                <a:latin typeface="Arial" pitchFamily="-110" charset="0"/>
                <a:ea typeface="ＭＳ Ｐゴシック" pitchFamily="-110" charset="-128"/>
                <a:cs typeface="ＭＳ Ｐゴシック" pitchFamily="-110" charset="-128"/>
              </a:rPr>
              <a:t>and transformations on the plaintext.</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Secret key: The secret key is also input to the encryption algorithm. The exact</a:t>
            </a:r>
          </a:p>
          <a:p>
            <a:pPr eaLnBrk="1" hangingPunct="1"/>
            <a:r>
              <a:rPr lang="en-US" b="0" dirty="0" smtClean="0">
                <a:latin typeface="Arial" pitchFamily="-110" charset="0"/>
                <a:ea typeface="ＭＳ Ｐゴシック" pitchFamily="-110" charset="-128"/>
                <a:cs typeface="ＭＳ Ｐゴシック" pitchFamily="-110" charset="-128"/>
              </a:rPr>
              <a:t>substitutions and transformations performed by the algorithm depend on the</a:t>
            </a:r>
          </a:p>
          <a:p>
            <a:pPr eaLnBrk="1" hangingPunct="1"/>
            <a:r>
              <a:rPr lang="en-US" b="0" dirty="0" smtClean="0">
                <a:latin typeface="Arial" pitchFamily="-110" charset="0"/>
                <a:ea typeface="ＭＳ Ｐゴシック" pitchFamily="-110" charset="-128"/>
                <a:cs typeface="ＭＳ Ｐゴシック" pitchFamily="-110" charset="-128"/>
              </a:rPr>
              <a:t>key.</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This is the scrambled message produced as output. It depends on</a:t>
            </a:r>
          </a:p>
          <a:p>
            <a:pPr eaLnBrk="1" hangingPunct="1"/>
            <a:r>
              <a:rPr lang="en-US" b="0" dirty="0" smtClean="0">
                <a:latin typeface="Arial" pitchFamily="-110" charset="0"/>
                <a:ea typeface="ＭＳ Ｐゴシック" pitchFamily="-110" charset="-128"/>
                <a:cs typeface="ＭＳ Ｐゴシック" pitchFamily="-110" charset="-128"/>
              </a:rPr>
              <a:t>the plaintext and the secret key. For a given message, two different keys will</a:t>
            </a:r>
          </a:p>
          <a:p>
            <a:pPr eaLnBrk="1" hangingPunct="1"/>
            <a:r>
              <a:rPr lang="en-US" b="0" dirty="0" smtClean="0">
                <a:latin typeface="Arial" pitchFamily="-110" charset="0"/>
                <a:ea typeface="ＭＳ Ｐゴシック" pitchFamily="-110" charset="-128"/>
                <a:cs typeface="ＭＳ Ｐゴシック" pitchFamily="-110" charset="-128"/>
              </a:rPr>
              <a:t>produce two different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Decryption algorithm: This is essentially the encryption algorithm run in</a:t>
            </a:r>
          </a:p>
          <a:p>
            <a:pPr eaLnBrk="1" hangingPunct="1"/>
            <a:r>
              <a:rPr lang="en-US" b="0" dirty="0" smtClean="0">
                <a:latin typeface="Arial" pitchFamily="-110" charset="0"/>
                <a:ea typeface="ＭＳ Ｐゴシック" pitchFamily="-110" charset="-128"/>
                <a:cs typeface="ＭＳ Ｐゴシック" pitchFamily="-110" charset="-128"/>
              </a:rPr>
              <a:t>reverse. It takes the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and the secret key and produces the original</a:t>
            </a:r>
          </a:p>
          <a:p>
            <a:pPr eaLnBrk="1" hangingPunct="1"/>
            <a:r>
              <a:rPr lang="en-US" b="0" dirty="0" smtClean="0">
                <a:latin typeface="Arial" pitchFamily="-110" charset="0"/>
                <a:ea typeface="ＭＳ Ｐゴシック" pitchFamily="-110" charset="-128"/>
                <a:cs typeface="ＭＳ Ｐゴシック" pitchFamily="-110" charset="-128"/>
              </a:rPr>
              <a:t>plaintext.</a:t>
            </a:r>
            <a:endParaRPr lang="en-US" b="0" dirty="0" smtClean="0">
              <a:latin typeface="Times New Roman" pitchFamily="-110" charset="0"/>
              <a:ea typeface="Times New Roman" pitchFamily="-110" charset="0"/>
              <a:cs typeface="Times New Roman" pitchFamily="-110" charset="0"/>
            </a:endParaRPr>
          </a:p>
        </p:txBody>
      </p:sp>
    </p:spTree>
    <p:extLst>
      <p:ext uri="{BB962C8B-B14F-4D97-AF65-F5344CB8AC3E}">
        <p14:creationId xmlns:p14="http://schemas.microsoft.com/office/powerpoint/2010/main" val="200740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11B498DB-5841-449B-B3C2-7CD10DD30490}" type="slidenum">
              <a:rPr lang="en-GB" altLang="en-US" sz="1400" smtClean="0"/>
              <a:pPr>
                <a:spcBef>
                  <a:spcPct val="0"/>
                </a:spcBef>
                <a:buClrTx/>
                <a:buFontTx/>
                <a:buNone/>
              </a:pPr>
              <a:t>13</a:t>
            </a:fld>
            <a:endParaRPr lang="en-GB" altLang="en-US" sz="1400" smtClean="0"/>
          </a:p>
        </p:txBody>
      </p:sp>
      <p:sp>
        <p:nvSpPr>
          <p:cNvPr id="29699"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a:spcBef>
                <a:spcPct val="0"/>
              </a:spcBef>
              <a:buClrTx/>
              <a:buFontTx/>
              <a:buNone/>
            </a:pPr>
            <a:fld id="{32592454-DFE7-494A-B954-03E52AEABCC7}" type="slidenum">
              <a:rPr lang="en-GB" altLang="en-US" sz="1400">
                <a:solidFill>
                  <a:srgbClr val="FFFFFF"/>
                </a:solidFill>
                <a:latin typeface="Arial" panose="020B0604020202020204" pitchFamily="34" charset="0"/>
                <a:ea typeface="ＭＳ Ｐゴシック" panose="020B0600070205080204" pitchFamily="34" charset="-128"/>
              </a:rPr>
              <a:pPr eaLnBrk="1">
                <a:spcBef>
                  <a:spcPct val="0"/>
                </a:spcBef>
                <a:buClrTx/>
                <a:buFontTx/>
                <a:buNone/>
              </a:pPr>
              <a:t>13</a:t>
            </a:fld>
            <a:endParaRPr lang="en-GB" altLang="en-US" sz="1400">
              <a:solidFill>
                <a:srgbClr val="FFFFFF"/>
              </a:solidFill>
              <a:latin typeface="Arial" panose="020B0604020202020204" pitchFamily="34" charset="0"/>
              <a:ea typeface="ＭＳ Ｐゴシック" panose="020B0600070205080204" pitchFamily="34" charset="-128"/>
            </a:endParaRPr>
          </a:p>
        </p:txBody>
      </p:sp>
      <p:sp>
        <p:nvSpPr>
          <p:cNvPr id="29700" name="Rectangle 2"/>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29701" name="Rectangle 3"/>
          <p:cNvSpPr>
            <a:spLocks noGrp="1" noChangeArrowheads="1"/>
          </p:cNvSpPr>
          <p:nvPr>
            <p:ph type="body" idx="1"/>
          </p:nvPr>
        </p:nvSpPr>
        <p:spPr>
          <a:xfrm>
            <a:off x="0" y="-198438"/>
            <a:ext cx="1588" cy="39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sz="2000" smtClean="0">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830688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61126C73-9784-4569-AA9F-2BE193AD8A7F}" type="slidenum">
              <a:rPr lang="en-GB" altLang="en-US" sz="1400" smtClean="0"/>
              <a:pPr>
                <a:spcBef>
                  <a:spcPct val="0"/>
                </a:spcBef>
                <a:buClrTx/>
                <a:buFontTx/>
                <a:buNone/>
              </a:pPr>
              <a:t>14</a:t>
            </a:fld>
            <a:endParaRPr lang="en-GB" altLang="en-US" sz="1400" smtClean="0"/>
          </a:p>
        </p:txBody>
      </p:sp>
      <p:sp>
        <p:nvSpPr>
          <p:cNvPr id="31747"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a:spcBef>
                <a:spcPct val="0"/>
              </a:spcBef>
              <a:buClrTx/>
              <a:buFontTx/>
              <a:buNone/>
            </a:pPr>
            <a:fld id="{AA3BE39C-1BD8-43F7-B0AE-FA6B46AFFD81}" type="slidenum">
              <a:rPr lang="en-GB" altLang="en-US" sz="1400">
                <a:solidFill>
                  <a:srgbClr val="FFFFFF"/>
                </a:solidFill>
                <a:latin typeface="Arial" panose="020B0604020202020204" pitchFamily="34" charset="0"/>
                <a:ea typeface="ＭＳ Ｐゴシック" panose="020B0600070205080204" pitchFamily="34" charset="-128"/>
              </a:rPr>
              <a:pPr eaLnBrk="1">
                <a:spcBef>
                  <a:spcPct val="0"/>
                </a:spcBef>
                <a:buClrTx/>
                <a:buFontTx/>
                <a:buNone/>
              </a:pPr>
              <a:t>14</a:t>
            </a:fld>
            <a:endParaRPr lang="en-GB" altLang="en-US" sz="1400">
              <a:solidFill>
                <a:srgbClr val="FFFFFF"/>
              </a:solidFill>
              <a:latin typeface="Arial" panose="020B0604020202020204" pitchFamily="34" charset="0"/>
              <a:ea typeface="ＭＳ Ｐゴシック" panose="020B0600070205080204" pitchFamily="34" charset="-128"/>
            </a:endParaRPr>
          </a:p>
        </p:txBody>
      </p:sp>
      <p:sp>
        <p:nvSpPr>
          <p:cNvPr id="31748" name="Rectangle 2"/>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31749" name="Rectangle 3"/>
          <p:cNvSpPr>
            <a:spLocks noGrp="1" noChangeArrowheads="1"/>
          </p:cNvSpPr>
          <p:nvPr>
            <p:ph type="body" idx="1"/>
          </p:nvPr>
        </p:nvSpPr>
        <p:spPr>
          <a:xfrm>
            <a:off x="0" y="-198438"/>
            <a:ext cx="1588" cy="39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sz="2000" smtClean="0">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868909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0D28A672-A9CF-4070-B46E-E19F5CFD7BB6}" type="slidenum">
              <a:rPr lang="en-GB" altLang="en-US" sz="1400" smtClean="0"/>
              <a:pPr>
                <a:spcBef>
                  <a:spcPct val="0"/>
                </a:spcBef>
                <a:buClrTx/>
                <a:buFontTx/>
                <a:buNone/>
              </a:pPr>
              <a:t>15</a:t>
            </a:fld>
            <a:endParaRPr lang="en-GB" altLang="en-US" sz="1400" smtClean="0"/>
          </a:p>
        </p:txBody>
      </p:sp>
      <p:sp>
        <p:nvSpPr>
          <p:cNvPr id="33795"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a:spcBef>
                <a:spcPct val="0"/>
              </a:spcBef>
              <a:buClrTx/>
              <a:buFontTx/>
              <a:buNone/>
            </a:pPr>
            <a:fld id="{3F6EEDB8-B757-4A26-96D1-B2C55CC8D92D}" type="slidenum">
              <a:rPr lang="en-GB" altLang="en-US" sz="1400">
                <a:solidFill>
                  <a:srgbClr val="FFFFFF"/>
                </a:solidFill>
                <a:latin typeface="Arial" panose="020B0604020202020204" pitchFamily="34" charset="0"/>
                <a:ea typeface="ＭＳ Ｐゴシック" panose="020B0600070205080204" pitchFamily="34" charset="-128"/>
              </a:rPr>
              <a:pPr eaLnBrk="1">
                <a:spcBef>
                  <a:spcPct val="0"/>
                </a:spcBef>
                <a:buClrTx/>
                <a:buFontTx/>
                <a:buNone/>
              </a:pPr>
              <a:t>15</a:t>
            </a:fld>
            <a:endParaRPr lang="en-GB" altLang="en-US" sz="1400">
              <a:solidFill>
                <a:srgbClr val="FFFFFF"/>
              </a:solidFill>
              <a:latin typeface="Arial" panose="020B0604020202020204" pitchFamily="34" charset="0"/>
              <a:ea typeface="ＭＳ Ｐゴシック" panose="020B0600070205080204" pitchFamily="34" charset="-128"/>
            </a:endParaRPr>
          </a:p>
        </p:txBody>
      </p:sp>
      <p:sp>
        <p:nvSpPr>
          <p:cNvPr id="33796" name="Rectangle 2"/>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33797" name="Rectangle 3"/>
          <p:cNvSpPr>
            <a:spLocks noGrp="1" noChangeArrowheads="1"/>
          </p:cNvSpPr>
          <p:nvPr>
            <p:ph type="body" idx="1"/>
          </p:nvPr>
        </p:nvSpPr>
        <p:spPr>
          <a:xfrm>
            <a:off x="0" y="-198438"/>
            <a:ext cx="1588" cy="39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sz="2000" smtClean="0">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509824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E2027D8-8F21-DE43-B42D-A54F7CA3580B}" type="slidenum">
              <a:rPr lang="en-AU">
                <a:latin typeface="Arial" pitchFamily="-110" charset="0"/>
              </a:rPr>
              <a:pPr/>
              <a:t>16</a:t>
            </a:fld>
            <a:endParaRPr lang="en-AU">
              <a:latin typeface="Arial" pitchFamily="-110"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a:latin typeface="Times New Roman" pitchFamily="-110" charset="0"/>
                <a:ea typeface="ＭＳ Ｐゴシック" pitchFamily="-110" charset="-128"/>
                <a:cs typeface="ＭＳ Ｐゴシック" pitchFamily="-110" charset="-128"/>
              </a:rPr>
              <a:t>The most commonly used symmetric encryption algorithms are block ciphers. A block cipher processes the plaintext input in fixed-size blocks and produces a block of </a:t>
            </a:r>
            <a:r>
              <a:rPr lang="en-US" dirty="0" err="1">
                <a:latin typeface="Times New Roman" pitchFamily="-110" charset="0"/>
                <a:ea typeface="ＭＳ Ｐゴシック" pitchFamily="-110" charset="-128"/>
                <a:cs typeface="ＭＳ Ｐゴシック" pitchFamily="-110" charset="-128"/>
              </a:rPr>
              <a:t>ciphertext</a:t>
            </a:r>
            <a:r>
              <a:rPr lang="en-US" dirty="0">
                <a:latin typeface="Times New Roman" pitchFamily="-110" charset="0"/>
                <a:ea typeface="ＭＳ Ｐゴシック" pitchFamily="-110" charset="-128"/>
                <a:cs typeface="ＭＳ Ｐゴシック" pitchFamily="-110" charset="-128"/>
              </a:rPr>
              <a:t> of equal size for each plaintext block. The algorithm processes longer plaintext amounts as a series of fixed-size blocks. The most important symmetric algorithms, all of which are block ciphers, are the Data Encryption Standard (DES), triple DES, and the Advanced Encryption Standard (AES); see Table </a:t>
            </a:r>
            <a:r>
              <a:rPr lang="en-US" dirty="0" smtClean="0">
                <a:latin typeface="Times New Roman" pitchFamily="-110" charset="0"/>
                <a:ea typeface="ＭＳ Ｐゴシック" pitchFamily="-110" charset="-128"/>
                <a:cs typeface="ＭＳ Ｐゴシック" pitchFamily="-110" charset="-128"/>
              </a:rPr>
              <a:t>2.1.  </a:t>
            </a:r>
            <a:r>
              <a:rPr lang="en-US" dirty="0">
                <a:latin typeface="Times New Roman" pitchFamily="-110" charset="0"/>
                <a:ea typeface="ＭＳ Ｐゴシック" pitchFamily="-110" charset="-128"/>
                <a:cs typeface="ＭＳ Ｐゴシック" pitchFamily="-110" charset="-128"/>
              </a:rPr>
              <a:t>This subsection provides an overview of these algorithms.  Chapter 20 presents the technical details.</a:t>
            </a:r>
          </a:p>
        </p:txBody>
      </p:sp>
    </p:spTree>
    <p:extLst>
      <p:ext uri="{BB962C8B-B14F-4D97-AF65-F5344CB8AC3E}">
        <p14:creationId xmlns:p14="http://schemas.microsoft.com/office/powerpoint/2010/main" val="2172431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41D161F-7245-BE4F-9C02-B359E60FBFCD}" type="slidenum">
              <a:rPr lang="en-AU">
                <a:latin typeface="Arial" pitchFamily="-110" charset="0"/>
              </a:rPr>
              <a:pPr/>
              <a:t>17</a:t>
            </a:fld>
            <a:endParaRPr lang="en-AU">
              <a:latin typeface="Arial" pitchFamily="-110"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The most widely used encryption scheme is based</a:t>
            </a:r>
          </a:p>
          <a:p>
            <a:r>
              <a:rPr lang="en-US" dirty="0" smtClean="0">
                <a:latin typeface="Arial" pitchFamily="-110" charset="0"/>
                <a:ea typeface="ＭＳ Ｐゴシック" pitchFamily="-110" charset="-128"/>
                <a:cs typeface="ＭＳ Ｐゴシック" pitchFamily="-110" charset="-128"/>
              </a:rPr>
              <a:t>on the Data Encryption Standard (DES) adopted in 1977 by the National Bureau</a:t>
            </a:r>
          </a:p>
          <a:p>
            <a:r>
              <a:rPr lang="en-US" dirty="0" smtClean="0">
                <a:latin typeface="Arial" pitchFamily="-110" charset="0"/>
                <a:ea typeface="ＭＳ Ｐゴシック" pitchFamily="-110" charset="-128"/>
                <a:cs typeface="ＭＳ Ｐゴシック" pitchFamily="-110" charset="-128"/>
              </a:rPr>
              <a:t>of Standards, now the National Institute of Standards and Technology (NIST), as</a:t>
            </a:r>
          </a:p>
          <a:p>
            <a:r>
              <a:rPr lang="en-US" dirty="0" smtClean="0">
                <a:latin typeface="Arial" pitchFamily="-110" charset="0"/>
                <a:ea typeface="ＭＳ Ｐゴシック" pitchFamily="-110" charset="-128"/>
                <a:cs typeface="ＭＳ Ｐゴシック" pitchFamily="-110" charset="-128"/>
              </a:rPr>
              <a:t>Federal Information Processing Standard 46 (FIPS PUB 46). The algorithm itself is</a:t>
            </a:r>
          </a:p>
          <a:p>
            <a:r>
              <a:rPr lang="en-US" dirty="0" smtClean="0">
                <a:latin typeface="Arial" pitchFamily="-110" charset="0"/>
                <a:ea typeface="ＭＳ Ｐゴシック" pitchFamily="-110" charset="-128"/>
                <a:cs typeface="ＭＳ Ｐゴシック" pitchFamily="-110" charset="-128"/>
              </a:rPr>
              <a:t>referred to as the Data Encryption Algorithm (DEA). DES takes a plaintext block</a:t>
            </a:r>
          </a:p>
          <a:p>
            <a:r>
              <a:rPr lang="en-US" dirty="0" smtClean="0">
                <a:latin typeface="Arial" pitchFamily="-110" charset="0"/>
                <a:ea typeface="ＭＳ Ｐゴシック" pitchFamily="-110" charset="-128"/>
                <a:cs typeface="ＭＳ Ｐゴシック" pitchFamily="-110" charset="-128"/>
              </a:rPr>
              <a:t>of 64 bits and a key of 56 bits, to produce a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block of 64 bits.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Concerns about the strength of DES fall into two categories: concerns about</a:t>
            </a:r>
          </a:p>
          <a:p>
            <a:r>
              <a:rPr lang="en-US" dirty="0" smtClean="0">
                <a:latin typeface="Arial" pitchFamily="-110" charset="0"/>
                <a:ea typeface="ＭＳ Ｐゴシック" pitchFamily="-110" charset="-128"/>
                <a:cs typeface="ＭＳ Ｐゴシック" pitchFamily="-110" charset="-128"/>
              </a:rPr>
              <a:t>the algorithm itself and concerns about the use of a 56-bit key. The first concern</a:t>
            </a:r>
          </a:p>
          <a:p>
            <a:r>
              <a:rPr lang="en-US" dirty="0" smtClean="0">
                <a:latin typeface="Arial" pitchFamily="-110" charset="0"/>
                <a:ea typeface="ＭＳ Ｐゴシック" pitchFamily="-110" charset="-128"/>
                <a:cs typeface="ＭＳ Ｐゴシック" pitchFamily="-110" charset="-128"/>
              </a:rPr>
              <a:t>refers to the possibility that cryptanalysis is possible by exploiting the characteristics</a:t>
            </a:r>
          </a:p>
          <a:p>
            <a:r>
              <a:rPr lang="en-US" dirty="0" smtClean="0">
                <a:latin typeface="Arial" pitchFamily="-110" charset="0"/>
                <a:ea typeface="ＭＳ Ｐゴシック" pitchFamily="-110" charset="-128"/>
                <a:cs typeface="ＭＳ Ｐゴシック" pitchFamily="-110" charset="-128"/>
              </a:rPr>
              <a:t>of the DES algorithm. Over the years, there have been numerous attempts to find</a:t>
            </a:r>
          </a:p>
          <a:p>
            <a:r>
              <a:rPr lang="en-US" dirty="0" smtClean="0">
                <a:latin typeface="Arial" pitchFamily="-110" charset="0"/>
                <a:ea typeface="ＭＳ Ｐゴシック" pitchFamily="-110" charset="-128"/>
                <a:cs typeface="ＭＳ Ｐゴシック" pitchFamily="-110" charset="-128"/>
              </a:rPr>
              <a:t>and exploit weaknesses in the algorithm, making DES the most-studied encryption</a:t>
            </a:r>
          </a:p>
          <a:p>
            <a:r>
              <a:rPr lang="en-US" dirty="0" smtClean="0">
                <a:latin typeface="Arial" pitchFamily="-110" charset="0"/>
                <a:ea typeface="ＭＳ Ｐゴシック" pitchFamily="-110" charset="-128"/>
                <a:cs typeface="ＭＳ Ｐゴシック" pitchFamily="-110" charset="-128"/>
              </a:rPr>
              <a:t>algorithm in existence. Despite numerous approaches, no one has so far reported a</a:t>
            </a:r>
          </a:p>
          <a:p>
            <a:r>
              <a:rPr lang="en-US" dirty="0" smtClean="0">
                <a:latin typeface="Arial" pitchFamily="-110" charset="0"/>
                <a:ea typeface="ＭＳ Ｐゴシック" pitchFamily="-110" charset="-128"/>
                <a:cs typeface="ＭＳ Ｐゴシック" pitchFamily="-110" charset="-128"/>
              </a:rPr>
              <a:t>fatal weakness in DES.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more serious concern is key length. With a key length of 56 bits, there are 256</a:t>
            </a:r>
          </a:p>
          <a:p>
            <a:r>
              <a:rPr lang="en-US" dirty="0" smtClean="0">
                <a:latin typeface="Arial" pitchFamily="-110" charset="0"/>
                <a:ea typeface="ＭＳ Ｐゴシック" pitchFamily="-110" charset="-128"/>
                <a:cs typeface="ＭＳ Ｐゴシック" pitchFamily="-110" charset="-128"/>
              </a:rPr>
              <a:t>possible keys, which is approximately 7.2  1016 keys. Thus, on the face of it, a brute-force</a:t>
            </a:r>
          </a:p>
          <a:p>
            <a:r>
              <a:rPr lang="en-US" dirty="0" smtClean="0">
                <a:latin typeface="Arial" pitchFamily="-110" charset="0"/>
                <a:ea typeface="ＭＳ Ｐゴシック" pitchFamily="-110" charset="-128"/>
                <a:cs typeface="ＭＳ Ｐゴシック" pitchFamily="-110" charset="-128"/>
              </a:rPr>
              <a:t>attack appears impractical. Assuming that, on average, half the key space has</a:t>
            </a:r>
          </a:p>
          <a:p>
            <a:r>
              <a:rPr lang="en-US" dirty="0" smtClean="0">
                <a:latin typeface="Arial" pitchFamily="-110" charset="0"/>
                <a:ea typeface="ＭＳ Ｐゴシック" pitchFamily="-110" charset="-128"/>
                <a:cs typeface="ＭＳ Ｐゴシック" pitchFamily="-110" charset="-128"/>
              </a:rPr>
              <a:t>to be searched, a single machine performing one DES encryption per micro second</a:t>
            </a:r>
          </a:p>
          <a:p>
            <a:r>
              <a:rPr lang="en-US" dirty="0" smtClean="0">
                <a:latin typeface="Arial" pitchFamily="-110" charset="0"/>
                <a:ea typeface="ＭＳ Ｐゴシック" pitchFamily="-110" charset="-128"/>
                <a:cs typeface="ＭＳ Ｐゴシック" pitchFamily="-110" charset="-128"/>
              </a:rPr>
              <a:t>would take more than a thousand years (see Table 2.1) to break the cipher.</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However, the assumption of one encryption per microsecond is overly conservative.</a:t>
            </a:r>
          </a:p>
          <a:p>
            <a:r>
              <a:rPr lang="en-US" dirty="0" smtClean="0">
                <a:latin typeface="Arial" pitchFamily="-110" charset="0"/>
                <a:ea typeface="ＭＳ Ｐゴシック" pitchFamily="-110" charset="-128"/>
                <a:cs typeface="ＭＳ Ｐゴシック" pitchFamily="-110" charset="-128"/>
              </a:rPr>
              <a:t>DES finally and definitively proved insecure in July 1998, when the</a:t>
            </a:r>
          </a:p>
          <a:p>
            <a:r>
              <a:rPr lang="en-US" dirty="0" smtClean="0">
                <a:latin typeface="Arial" pitchFamily="-110" charset="0"/>
                <a:ea typeface="ＭＳ Ｐゴシック" pitchFamily="-110" charset="-128"/>
                <a:cs typeface="ＭＳ Ｐゴシック" pitchFamily="-110" charset="-128"/>
              </a:rPr>
              <a:t>Electronic Frontier Foundation (EFF) announced that it had broken a DES encryption</a:t>
            </a:r>
          </a:p>
          <a:p>
            <a:r>
              <a:rPr lang="en-US" dirty="0" smtClean="0">
                <a:latin typeface="Arial" pitchFamily="-110" charset="0"/>
                <a:ea typeface="ＭＳ Ｐゴシック" pitchFamily="-110" charset="-128"/>
                <a:cs typeface="ＭＳ Ｐゴシック" pitchFamily="-110" charset="-128"/>
              </a:rPr>
              <a:t>using a special-purpose “DES cracker” machine that was built for less than</a:t>
            </a:r>
          </a:p>
          <a:p>
            <a:r>
              <a:rPr lang="en-US" dirty="0" smtClean="0">
                <a:latin typeface="Arial" pitchFamily="-110" charset="0"/>
                <a:ea typeface="ＭＳ Ｐゴシック" pitchFamily="-110" charset="-128"/>
                <a:cs typeface="ＭＳ Ｐゴシック" pitchFamily="-110" charset="-128"/>
              </a:rPr>
              <a:t>$250,000. The attack took less than three days. The EFF has published a detailed</a:t>
            </a:r>
          </a:p>
          <a:p>
            <a:r>
              <a:rPr lang="en-US" dirty="0" smtClean="0">
                <a:latin typeface="Arial" pitchFamily="-110" charset="0"/>
                <a:ea typeface="ＭＳ Ｐゴシック" pitchFamily="-110" charset="-128"/>
                <a:cs typeface="ＭＳ Ｐゴシック" pitchFamily="-110" charset="-128"/>
              </a:rPr>
              <a:t>description of the machine, enabling others to build their own cracker [EFF98].</a:t>
            </a:r>
          </a:p>
          <a:p>
            <a:r>
              <a:rPr lang="en-US" dirty="0" smtClean="0">
                <a:latin typeface="Arial" pitchFamily="-110" charset="0"/>
                <a:ea typeface="ＭＳ Ｐゴシック" pitchFamily="-110" charset="-128"/>
                <a:cs typeface="ＭＳ Ｐゴシック" pitchFamily="-110" charset="-128"/>
              </a:rPr>
              <a:t>And, of course, hardware prices will continue to drop as speeds increase, making</a:t>
            </a:r>
          </a:p>
          <a:p>
            <a:r>
              <a:rPr lang="en-US" dirty="0" smtClean="0">
                <a:latin typeface="Arial" pitchFamily="-110" charset="0"/>
                <a:ea typeface="ＭＳ Ｐゴシック" pitchFamily="-110" charset="-128"/>
                <a:cs typeface="ＭＳ Ｐゴシック" pitchFamily="-110" charset="-128"/>
              </a:rPr>
              <a:t>DES virtually worthless.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It is important to note that there is more to a key-search attack than simply running</a:t>
            </a:r>
          </a:p>
          <a:p>
            <a:r>
              <a:rPr lang="en-US" dirty="0" smtClean="0">
                <a:latin typeface="Arial" pitchFamily="-110" charset="0"/>
                <a:ea typeface="ＭＳ Ｐゴシック" pitchFamily="-110" charset="-128"/>
                <a:cs typeface="ＭＳ Ｐゴシック" pitchFamily="-110" charset="-128"/>
              </a:rPr>
              <a:t>through all possible keys. Unless known plaintext is provided, the analyst must</a:t>
            </a:r>
          </a:p>
          <a:p>
            <a:r>
              <a:rPr lang="en-US" dirty="0" smtClean="0">
                <a:latin typeface="Arial" pitchFamily="-110" charset="0"/>
                <a:ea typeface="ＭＳ Ｐゴシック" pitchFamily="-110" charset="-128"/>
                <a:cs typeface="ＭＳ Ｐゴシック" pitchFamily="-110" charset="-128"/>
              </a:rPr>
              <a:t>be able to recognize plaintext as plaintext. If the message is just plain text in English,</a:t>
            </a:r>
          </a:p>
          <a:p>
            <a:r>
              <a:rPr lang="en-US" dirty="0" smtClean="0">
                <a:latin typeface="Arial" pitchFamily="-110" charset="0"/>
                <a:ea typeface="ＭＳ Ｐゴシック" pitchFamily="-110" charset="-128"/>
                <a:cs typeface="ＭＳ Ｐゴシック" pitchFamily="-110" charset="-128"/>
              </a:rPr>
              <a:t>then the result pops out easily, although the task of recognizing English would have to</a:t>
            </a:r>
          </a:p>
          <a:p>
            <a:r>
              <a:rPr lang="en-US" dirty="0" smtClean="0">
                <a:latin typeface="Arial" pitchFamily="-110" charset="0"/>
                <a:ea typeface="ＭＳ Ｐゴシック" pitchFamily="-110" charset="-128"/>
                <a:cs typeface="ＭＳ Ｐゴシック" pitchFamily="-110" charset="-128"/>
              </a:rPr>
              <a:t>be automated. If the text message has been compressed before encryption, then recognition</a:t>
            </a:r>
          </a:p>
          <a:p>
            <a:r>
              <a:rPr lang="en-US" dirty="0" smtClean="0">
                <a:latin typeface="Arial" pitchFamily="-110" charset="0"/>
                <a:ea typeface="ＭＳ Ｐゴシック" pitchFamily="-110" charset="-128"/>
                <a:cs typeface="ＭＳ Ｐゴシック" pitchFamily="-110" charset="-128"/>
              </a:rPr>
              <a:t>is more difficult. And if the message is some more general type of data, such</a:t>
            </a:r>
          </a:p>
          <a:p>
            <a:r>
              <a:rPr lang="en-US" dirty="0" smtClean="0">
                <a:latin typeface="Arial" pitchFamily="-110" charset="0"/>
                <a:ea typeface="ＭＳ Ｐゴシック" pitchFamily="-110" charset="-128"/>
                <a:cs typeface="ＭＳ Ｐゴシック" pitchFamily="-110" charset="-128"/>
              </a:rPr>
              <a:t>as a numerical file, and this has been compressed, the problem becomes even more</a:t>
            </a:r>
          </a:p>
          <a:p>
            <a:r>
              <a:rPr lang="en-US" dirty="0" smtClean="0">
                <a:latin typeface="Arial" pitchFamily="-110" charset="0"/>
                <a:ea typeface="ＭＳ Ｐゴシック" pitchFamily="-110" charset="-128"/>
                <a:cs typeface="ＭＳ Ｐゴシック" pitchFamily="-110" charset="-128"/>
              </a:rPr>
              <a:t>difficult to automate. Thus, to supplement the brute-force approach, some degree of</a:t>
            </a:r>
          </a:p>
          <a:p>
            <a:r>
              <a:rPr lang="en-US" dirty="0" smtClean="0">
                <a:latin typeface="Arial" pitchFamily="-110" charset="0"/>
                <a:ea typeface="ＭＳ Ｐゴシック" pitchFamily="-110" charset="-128"/>
                <a:cs typeface="ＭＳ Ｐゴシック" pitchFamily="-110" charset="-128"/>
              </a:rPr>
              <a:t>knowledge about the expected plaintext is needed, and some means of automatically</a:t>
            </a:r>
          </a:p>
          <a:p>
            <a:r>
              <a:rPr lang="en-US" dirty="0" smtClean="0">
                <a:latin typeface="Arial" pitchFamily="-110" charset="0"/>
                <a:ea typeface="ＭＳ Ｐゴシック" pitchFamily="-110" charset="-128"/>
                <a:cs typeface="ＭＳ Ｐゴシック" pitchFamily="-110" charset="-128"/>
              </a:rPr>
              <a:t>distinguishing plaintext from garble is also needed. The EFF approach addresses this</a:t>
            </a:r>
          </a:p>
          <a:p>
            <a:r>
              <a:rPr lang="en-US" dirty="0" smtClean="0">
                <a:latin typeface="Arial" pitchFamily="-110" charset="0"/>
                <a:ea typeface="ＭＳ Ｐゴシック" pitchFamily="-110" charset="-128"/>
                <a:cs typeface="ＭＳ Ｐゴシック" pitchFamily="-110" charset="-128"/>
              </a:rPr>
              <a:t>issue as well and introduces some automated techniques that would be effective in</a:t>
            </a:r>
          </a:p>
          <a:p>
            <a:r>
              <a:rPr lang="en-US" dirty="0" smtClean="0">
                <a:latin typeface="Arial" pitchFamily="-110" charset="0"/>
                <a:ea typeface="ＭＳ Ｐゴシック" pitchFamily="-110" charset="-128"/>
                <a:cs typeface="ＭＳ Ｐゴシック" pitchFamily="-110" charset="-128"/>
              </a:rPr>
              <a:t>many contexts.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final point: If the only form of attack that could be made on an encryption</a:t>
            </a:r>
          </a:p>
          <a:p>
            <a:r>
              <a:rPr lang="en-US" dirty="0" smtClean="0">
                <a:latin typeface="Arial" pitchFamily="-110" charset="0"/>
                <a:ea typeface="ＭＳ Ｐゴシック" pitchFamily="-110" charset="-128"/>
                <a:cs typeface="ＭＳ Ｐゴシック" pitchFamily="-110" charset="-128"/>
              </a:rPr>
              <a:t>algorithm is brute force, then the way to counter such attacks is obvious: Use longer</a:t>
            </a:r>
          </a:p>
          <a:p>
            <a:r>
              <a:rPr lang="en-US" dirty="0" smtClean="0">
                <a:latin typeface="Arial" pitchFamily="-110" charset="0"/>
                <a:ea typeface="ＭＳ Ｐゴシック" pitchFamily="-110" charset="-128"/>
                <a:cs typeface="ＭＳ Ｐゴシック" pitchFamily="-110" charset="-128"/>
              </a:rPr>
              <a:t>keys. To get some idea of the size of key required, let us use the EFF cracker as a</a:t>
            </a:r>
          </a:p>
          <a:p>
            <a:r>
              <a:rPr lang="en-US" dirty="0" smtClean="0">
                <a:latin typeface="Arial" pitchFamily="-110" charset="0"/>
                <a:ea typeface="ＭＳ Ｐゴシック" pitchFamily="-110" charset="-128"/>
                <a:cs typeface="ＭＳ Ｐゴシック" pitchFamily="-110" charset="-128"/>
              </a:rPr>
              <a:t>basis for our estimates. The EFF cracker was a prototype and we can assume that</a:t>
            </a:r>
          </a:p>
          <a:p>
            <a:r>
              <a:rPr lang="en-US" dirty="0" smtClean="0">
                <a:latin typeface="Arial" pitchFamily="-110" charset="0"/>
                <a:ea typeface="ＭＳ Ｐゴシック" pitchFamily="-110" charset="-128"/>
                <a:cs typeface="ＭＳ Ｐゴシック" pitchFamily="-110" charset="-128"/>
              </a:rPr>
              <a:t>with today’s technology, a faster machine is cost effective. If we assume that a cracker</a:t>
            </a:r>
          </a:p>
          <a:p>
            <a:r>
              <a:rPr lang="en-US" dirty="0" smtClean="0">
                <a:latin typeface="Arial" pitchFamily="-110" charset="0"/>
                <a:ea typeface="ＭＳ Ｐゴシック" pitchFamily="-110" charset="-128"/>
                <a:cs typeface="ＭＳ Ｐゴシック" pitchFamily="-110" charset="-128"/>
              </a:rPr>
              <a:t>can perform 1 million decryptions per </a:t>
            </a:r>
            <a:r>
              <a:rPr lang="en-US" dirty="0" err="1" smtClean="0">
                <a:latin typeface="Arial" pitchFamily="-110" charset="0"/>
                <a:ea typeface="ＭＳ Ｐゴシック" pitchFamily="-110" charset="-128"/>
                <a:cs typeface="ＭＳ Ｐゴシック" pitchFamily="-110" charset="-128"/>
              </a:rPr>
              <a:t>μs</a:t>
            </a:r>
            <a:r>
              <a:rPr lang="en-US" dirty="0" smtClean="0">
                <a:latin typeface="Arial" pitchFamily="-110" charset="0"/>
                <a:ea typeface="ＭＳ Ｐゴシック" pitchFamily="-110" charset="-128"/>
                <a:cs typeface="ＭＳ Ｐゴシック" pitchFamily="-110" charset="-128"/>
              </a:rPr>
              <a:t>, which is the rate used in Table 2.1, then a</a:t>
            </a:r>
          </a:p>
          <a:p>
            <a:r>
              <a:rPr lang="en-US" dirty="0" smtClean="0">
                <a:latin typeface="Arial" pitchFamily="-110" charset="0"/>
                <a:ea typeface="ＭＳ Ｐゴシック" pitchFamily="-110" charset="-128"/>
                <a:cs typeface="ＭＳ Ｐゴシック" pitchFamily="-110" charset="-128"/>
              </a:rPr>
              <a:t>DES code would take about 10 hours to crack. This is a speed-up of approximately</a:t>
            </a:r>
          </a:p>
          <a:p>
            <a:r>
              <a:rPr lang="en-US" dirty="0" smtClean="0">
                <a:latin typeface="Arial" pitchFamily="-110" charset="0"/>
                <a:ea typeface="ＭＳ Ｐゴシック" pitchFamily="-110" charset="-128"/>
                <a:cs typeface="ＭＳ Ｐゴシック" pitchFamily="-110" charset="-128"/>
              </a:rPr>
              <a:t>a factor of 7 compared to the EFF result</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631511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928C4FB-7298-D14C-96D7-BA07164FC86F}" type="slidenum">
              <a:rPr lang="en-AU">
                <a:latin typeface="Arial" pitchFamily="-110" charset="0"/>
              </a:rPr>
              <a:pPr/>
              <a:t>18</a:t>
            </a:fld>
            <a:endParaRPr lang="en-AU">
              <a:latin typeface="Arial" pitchFamily="-110"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685800" y="4343400"/>
            <a:ext cx="5562600" cy="4495800"/>
          </a:xfrm>
          <a:noFill/>
          <a:ln/>
        </p:spPr>
        <p:txBody>
          <a:bodyPr/>
          <a:lstStyle/>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 Table 2.2 shows how much time is required for</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a brute-force attack for various key sizes. As can be seen, a single PC can break</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DES in about a year; if multiple PCs work in parallel, the time is drastically shortened.</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And today’s supercomputers should be able to find a key in about an hour.</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Key sizes of 128 bits or greater are effectively unbreakable using simply a brute-force</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approach. Even if we managed to speed up the attacking system by a factor</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of 1 trillion (10</a:t>
            </a:r>
            <a:r>
              <a:rPr lang="en-US" sz="1200" b="0" i="0" u="none" strike="noStrike" kern="1200" baseline="30000" dirty="0" smtClean="0">
                <a:solidFill>
                  <a:schemeClr val="tx1"/>
                </a:solidFill>
                <a:latin typeface="Arial" pitchFamily="-108" charset="0"/>
                <a:ea typeface="ＭＳ Ｐゴシック" pitchFamily="33" charset="-128"/>
                <a:cs typeface="ＭＳ Ｐゴシック" pitchFamily="33" charset="-128"/>
              </a:rPr>
              <a:t>12</a:t>
            </a:r>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 ), it would still take over 100,000 years to break a code using a</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128-bit key.</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36150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AFFF266-5831-A744-AC73-233EE3AED622}" type="slidenum">
              <a:rPr lang="en-AU">
                <a:latin typeface="Arial" pitchFamily="-110" charset="0"/>
              </a:rPr>
              <a:pPr/>
              <a:t>19</a:t>
            </a:fld>
            <a:endParaRPr lang="en-AU">
              <a:latin typeface="Arial" pitchFamily="-110"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The life of DES was extended by the use of triple DES (3DES),</a:t>
            </a:r>
          </a:p>
          <a:p>
            <a:r>
              <a:rPr lang="en-US" dirty="0" smtClean="0">
                <a:latin typeface="Arial" pitchFamily="-110" charset="0"/>
                <a:ea typeface="ＭＳ Ｐゴシック" pitchFamily="-110" charset="-128"/>
                <a:cs typeface="ＭＳ Ｐゴシック" pitchFamily="-110" charset="-128"/>
              </a:rPr>
              <a:t>which involves repeating the basic DES algorithm three times, using either two</a:t>
            </a:r>
          </a:p>
          <a:p>
            <a:r>
              <a:rPr lang="en-US" dirty="0" smtClean="0">
                <a:latin typeface="Arial" pitchFamily="-110" charset="0"/>
                <a:ea typeface="ＭＳ Ｐゴシック" pitchFamily="-110" charset="-128"/>
                <a:cs typeface="ＭＳ Ｐゴシック" pitchFamily="-110" charset="-128"/>
              </a:rPr>
              <a:t>or three unique keys, for a key size of 112 or 168 bits. Triple DES (3DES) was</a:t>
            </a:r>
          </a:p>
          <a:p>
            <a:r>
              <a:rPr lang="en-US" dirty="0" smtClean="0">
                <a:latin typeface="Arial" pitchFamily="-110" charset="0"/>
                <a:ea typeface="ＭＳ Ｐゴシック" pitchFamily="-110" charset="-128"/>
                <a:cs typeface="ＭＳ Ｐゴシック" pitchFamily="-110" charset="-128"/>
              </a:rPr>
              <a:t>first standardized for use in financial applications in ANSI standard X9.17 in 1985.</a:t>
            </a:r>
          </a:p>
          <a:p>
            <a:r>
              <a:rPr lang="en-US" dirty="0" smtClean="0">
                <a:latin typeface="Arial" pitchFamily="-110" charset="0"/>
                <a:ea typeface="ＭＳ Ｐゴシック" pitchFamily="-110" charset="-128"/>
                <a:cs typeface="ＭＳ Ｐゴシック" pitchFamily="-110" charset="-128"/>
              </a:rPr>
              <a:t>3DES was incorporated as part of the Data Encryption Standard in 1999, with the</a:t>
            </a:r>
          </a:p>
          <a:p>
            <a:r>
              <a:rPr lang="en-US" dirty="0" smtClean="0">
                <a:latin typeface="Arial" pitchFamily="-110" charset="0"/>
                <a:ea typeface="ＭＳ Ｐゴシック" pitchFamily="-110" charset="-128"/>
                <a:cs typeface="ＭＳ Ｐゴシック" pitchFamily="-110" charset="-128"/>
              </a:rPr>
              <a:t>publication of FIPS PUB 46-3.</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3DES has two attractions that assure its widespread use over the next few</a:t>
            </a:r>
          </a:p>
          <a:p>
            <a:r>
              <a:rPr lang="en-US" dirty="0" smtClean="0">
                <a:latin typeface="Arial" pitchFamily="-110" charset="0"/>
                <a:ea typeface="ＭＳ Ｐゴシック" pitchFamily="-110" charset="-128"/>
                <a:cs typeface="ＭＳ Ｐゴシック" pitchFamily="-110" charset="-128"/>
              </a:rPr>
              <a:t>years. First, with its 168-bit key length, it overcomes the vulnerability to brute-force</a:t>
            </a:r>
          </a:p>
          <a:p>
            <a:r>
              <a:rPr lang="en-US" dirty="0" smtClean="0">
                <a:latin typeface="Arial" pitchFamily="-110" charset="0"/>
                <a:ea typeface="ＭＳ Ｐゴシック" pitchFamily="-110" charset="-128"/>
                <a:cs typeface="ＭＳ Ｐゴシック" pitchFamily="-110" charset="-128"/>
              </a:rPr>
              <a:t>attack of DES. Second, the underlying encryption algorithm in 3DES is the same as</a:t>
            </a:r>
          </a:p>
          <a:p>
            <a:r>
              <a:rPr lang="en-US" dirty="0" smtClean="0">
                <a:latin typeface="Arial" pitchFamily="-110" charset="0"/>
                <a:ea typeface="ＭＳ Ｐゴシック" pitchFamily="-110" charset="-128"/>
                <a:cs typeface="ＭＳ Ｐゴシック" pitchFamily="-110" charset="-128"/>
              </a:rPr>
              <a:t>in DES. This algorithm has been subjected to more scrutiny than any other encryption</a:t>
            </a:r>
          </a:p>
          <a:p>
            <a:r>
              <a:rPr lang="en-US" dirty="0" smtClean="0">
                <a:latin typeface="Arial" pitchFamily="-110" charset="0"/>
                <a:ea typeface="ＭＳ Ｐゴシック" pitchFamily="-110" charset="-128"/>
                <a:cs typeface="ＭＳ Ｐゴシック" pitchFamily="-110" charset="-128"/>
              </a:rPr>
              <a:t>algorithm over a longer period of time, and no effective cryptanalytic attack</a:t>
            </a:r>
          </a:p>
          <a:p>
            <a:r>
              <a:rPr lang="en-US" dirty="0" smtClean="0">
                <a:latin typeface="Arial" pitchFamily="-110" charset="0"/>
                <a:ea typeface="ＭＳ Ｐゴシック" pitchFamily="-110" charset="-128"/>
                <a:cs typeface="ＭＳ Ｐゴシック" pitchFamily="-110" charset="-128"/>
              </a:rPr>
              <a:t>based on the algorithm rather than brute force has been found. Accordingly, there</a:t>
            </a:r>
          </a:p>
          <a:p>
            <a:r>
              <a:rPr lang="en-US" dirty="0" smtClean="0">
                <a:latin typeface="Arial" pitchFamily="-110" charset="0"/>
                <a:ea typeface="ＭＳ Ｐゴシック" pitchFamily="-110" charset="-128"/>
                <a:cs typeface="ＭＳ Ｐゴシック" pitchFamily="-110" charset="-128"/>
              </a:rPr>
              <a:t>is a high level of confidence that 3DES is very resistant to cryptanalysis. If security</a:t>
            </a:r>
          </a:p>
          <a:p>
            <a:r>
              <a:rPr lang="en-US" dirty="0" smtClean="0">
                <a:latin typeface="Arial" pitchFamily="-110" charset="0"/>
                <a:ea typeface="ＭＳ Ｐゴシック" pitchFamily="-110" charset="-128"/>
                <a:cs typeface="ＭＳ Ｐゴシック" pitchFamily="-110" charset="-128"/>
              </a:rPr>
              <a:t>were the only consideration, then 3DES would be an appropriate choice for a standardized</a:t>
            </a:r>
          </a:p>
          <a:p>
            <a:r>
              <a:rPr lang="en-US" dirty="0" smtClean="0">
                <a:latin typeface="Arial" pitchFamily="-110" charset="0"/>
                <a:ea typeface="ＭＳ Ｐゴシック" pitchFamily="-110" charset="-128"/>
                <a:cs typeface="ＭＳ Ｐゴシック" pitchFamily="-110" charset="-128"/>
              </a:rPr>
              <a:t>encryption algorithm for decades to come.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principal drawback of 3DES is that the algorithm is relatively sluggish in</a:t>
            </a:r>
          </a:p>
          <a:p>
            <a:r>
              <a:rPr lang="en-US" dirty="0" smtClean="0">
                <a:latin typeface="Arial" pitchFamily="-110" charset="0"/>
                <a:ea typeface="ＭＳ Ｐゴシック" pitchFamily="-110" charset="-128"/>
                <a:cs typeface="ＭＳ Ｐゴシック" pitchFamily="-110" charset="-128"/>
              </a:rPr>
              <a:t>software. The original DES was designed for mid-1970s hardware implementation</a:t>
            </a:r>
          </a:p>
          <a:p>
            <a:r>
              <a:rPr lang="en-US" dirty="0" smtClean="0">
                <a:latin typeface="Arial" pitchFamily="-110" charset="0"/>
                <a:ea typeface="ＭＳ Ｐゴシック" pitchFamily="-110" charset="-128"/>
                <a:cs typeface="ＭＳ Ｐゴシック" pitchFamily="-110" charset="-128"/>
              </a:rPr>
              <a:t>and does not produce efficient software code. 3DES, which requires three times as</a:t>
            </a:r>
          </a:p>
          <a:p>
            <a:r>
              <a:rPr lang="en-US" dirty="0" smtClean="0">
                <a:latin typeface="Arial" pitchFamily="-110" charset="0"/>
                <a:ea typeface="ＭＳ Ｐゴシック" pitchFamily="-110" charset="-128"/>
                <a:cs typeface="ＭＳ Ｐゴシック" pitchFamily="-110" charset="-128"/>
              </a:rPr>
              <a:t>many calculations as DES, is correspondingly slower. A secondary drawback is that</a:t>
            </a:r>
          </a:p>
          <a:p>
            <a:r>
              <a:rPr lang="en-US" dirty="0" smtClean="0">
                <a:latin typeface="Arial" pitchFamily="-110" charset="0"/>
                <a:ea typeface="ＭＳ Ｐゴシック" pitchFamily="-110" charset="-128"/>
                <a:cs typeface="ＭＳ Ｐゴシック" pitchFamily="-110" charset="-128"/>
              </a:rPr>
              <a:t>both DES and 3DES use a 64-bit block size. For reasons of both efficiency and security,</a:t>
            </a:r>
          </a:p>
          <a:p>
            <a:r>
              <a:rPr lang="en-US" dirty="0" smtClean="0">
                <a:latin typeface="Arial" pitchFamily="-110" charset="0"/>
                <a:ea typeface="ＭＳ Ｐゴシック" pitchFamily="-110" charset="-128"/>
                <a:cs typeface="ＭＳ Ｐゴシック" pitchFamily="-110" charset="-128"/>
              </a:rPr>
              <a:t>a larger block size is desirable.</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073340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ADD74DFD-4149-4118-B68A-7040B3262D1A}" type="slidenum">
              <a:rPr lang="en-GB" altLang="en-US" sz="1400" smtClean="0"/>
              <a:pPr>
                <a:spcBef>
                  <a:spcPct val="0"/>
                </a:spcBef>
                <a:buClrTx/>
                <a:buFontTx/>
                <a:buNone/>
              </a:pPr>
              <a:t>2</a:t>
            </a:fld>
            <a:endParaRPr lang="en-GB" altLang="en-US" sz="1400" smtClean="0"/>
          </a:p>
        </p:txBody>
      </p:sp>
      <p:sp>
        <p:nvSpPr>
          <p:cNvPr id="7171" name="Rectangle 1"/>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7172" name="Rectangle 2"/>
          <p:cNvSpPr>
            <a:spLocks noGrp="1" noChangeArrowheads="1"/>
          </p:cNvSpPr>
          <p:nvPr>
            <p:ph type="body" idx="1"/>
          </p:nvPr>
        </p:nvSpPr>
        <p:spPr>
          <a:xfrm>
            <a:off x="0" y="-198438"/>
            <a:ext cx="1588" cy="39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sz="2000" smtClean="0">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01436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2313EC9-A858-154B-BCF4-68836FB2E02C}" type="slidenum">
              <a:rPr lang="en-AU">
                <a:latin typeface="Arial" pitchFamily="-110" charset="0"/>
              </a:rPr>
              <a:pPr/>
              <a:t>20</a:t>
            </a:fld>
            <a:endParaRPr lang="en-AU">
              <a:latin typeface="Arial" pitchFamily="-110"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Because of its drawbacks, 3DES is not a</a:t>
            </a:r>
          </a:p>
          <a:p>
            <a:r>
              <a:rPr lang="en-US" dirty="0" smtClean="0">
                <a:latin typeface="Arial" pitchFamily="-110" charset="0"/>
                <a:ea typeface="ＭＳ Ｐゴシック" pitchFamily="-110" charset="-128"/>
                <a:cs typeface="ＭＳ Ｐゴシック" pitchFamily="-110" charset="-128"/>
              </a:rPr>
              <a:t>reasonable candidate for long-term use. As a replacement, NIST in 1997 issued a</a:t>
            </a:r>
          </a:p>
          <a:p>
            <a:r>
              <a:rPr lang="en-US" dirty="0" smtClean="0">
                <a:latin typeface="Arial" pitchFamily="-110" charset="0"/>
                <a:ea typeface="ＭＳ Ｐゴシック" pitchFamily="-110" charset="-128"/>
                <a:cs typeface="ＭＳ Ｐゴシック" pitchFamily="-110" charset="-128"/>
              </a:rPr>
              <a:t>call for proposals for a new Advanced Encryption Standard (AES), which should</a:t>
            </a:r>
          </a:p>
          <a:p>
            <a:r>
              <a:rPr lang="en-US" dirty="0" smtClean="0">
                <a:latin typeface="Arial" pitchFamily="-110" charset="0"/>
                <a:ea typeface="ＭＳ Ｐゴシック" pitchFamily="-110" charset="-128"/>
                <a:cs typeface="ＭＳ Ｐゴシック" pitchFamily="-110" charset="-128"/>
              </a:rPr>
              <a:t>have a security strength equal to or better than 3DES and significantly improved</a:t>
            </a:r>
          </a:p>
          <a:p>
            <a:r>
              <a:rPr lang="en-US" dirty="0" smtClean="0">
                <a:latin typeface="Arial" pitchFamily="-110" charset="0"/>
                <a:ea typeface="ＭＳ Ｐゴシック" pitchFamily="-110" charset="-128"/>
                <a:cs typeface="ＭＳ Ｐゴシック" pitchFamily="-110" charset="-128"/>
              </a:rPr>
              <a:t>efficiency. In addition to these general requirements, NIST specified that AES must</a:t>
            </a:r>
          </a:p>
          <a:p>
            <a:r>
              <a:rPr lang="en-US" dirty="0" smtClean="0">
                <a:latin typeface="Arial" pitchFamily="-110" charset="0"/>
                <a:ea typeface="ＭＳ Ｐゴシック" pitchFamily="-110" charset="-128"/>
                <a:cs typeface="ＭＳ Ｐゴシック" pitchFamily="-110" charset="-128"/>
              </a:rPr>
              <a:t>be a symmetric block cipher with a block length of 128 bits and support for key</a:t>
            </a:r>
          </a:p>
          <a:p>
            <a:r>
              <a:rPr lang="en-US" dirty="0" smtClean="0">
                <a:latin typeface="Arial" pitchFamily="-110" charset="0"/>
                <a:ea typeface="ＭＳ Ｐゴシック" pitchFamily="-110" charset="-128"/>
                <a:cs typeface="ＭＳ Ｐゴシック" pitchFamily="-110" charset="-128"/>
              </a:rPr>
              <a:t>lengths of 128, 192, and 256 bits. Evaluation criteria included security, computational</a:t>
            </a:r>
          </a:p>
          <a:p>
            <a:r>
              <a:rPr lang="en-US" dirty="0" smtClean="0">
                <a:latin typeface="Arial" pitchFamily="-110" charset="0"/>
                <a:ea typeface="ＭＳ Ｐゴシック" pitchFamily="-110" charset="-128"/>
                <a:cs typeface="ＭＳ Ｐゴシック" pitchFamily="-110" charset="-128"/>
              </a:rPr>
              <a:t>efficiency, memory requirements, hardware and software suitability, and flexibility.</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a first round of evaluation, 15 proposed algorithms were accepted. A</a:t>
            </a:r>
          </a:p>
          <a:p>
            <a:r>
              <a:rPr lang="en-US" dirty="0" smtClean="0">
                <a:latin typeface="Arial" pitchFamily="-110" charset="0"/>
                <a:ea typeface="ＭＳ Ｐゴシック" pitchFamily="-110" charset="-128"/>
                <a:cs typeface="ＭＳ Ｐゴシック" pitchFamily="-110" charset="-128"/>
              </a:rPr>
              <a:t>second round narrowed the field to 5 algorithms. NIST completed its evaluation</a:t>
            </a:r>
          </a:p>
          <a:p>
            <a:r>
              <a:rPr lang="en-US" dirty="0" smtClean="0">
                <a:latin typeface="Arial" pitchFamily="-110" charset="0"/>
                <a:ea typeface="ＭＳ Ｐゴシック" pitchFamily="-110" charset="-128"/>
                <a:cs typeface="ＭＳ Ｐゴシック" pitchFamily="-110" charset="-128"/>
              </a:rPr>
              <a:t>process and published a final standard (FIPS PUB 197) in November of 2001. NIST</a:t>
            </a:r>
          </a:p>
          <a:p>
            <a:r>
              <a:rPr lang="en-US" dirty="0" smtClean="0">
                <a:latin typeface="Arial" pitchFamily="-110" charset="0"/>
                <a:ea typeface="ＭＳ Ｐゴシック" pitchFamily="-110" charset="-128"/>
                <a:cs typeface="ＭＳ Ｐゴシック" pitchFamily="-110" charset="-128"/>
              </a:rPr>
              <a:t>selected </a:t>
            </a:r>
            <a:r>
              <a:rPr lang="en-US" dirty="0" err="1" smtClean="0">
                <a:latin typeface="Arial" pitchFamily="-110" charset="0"/>
                <a:ea typeface="ＭＳ Ｐゴシック" pitchFamily="-110" charset="-128"/>
                <a:cs typeface="ＭＳ Ｐゴシック" pitchFamily="-110" charset="-128"/>
              </a:rPr>
              <a:t>Rijndael</a:t>
            </a:r>
            <a:r>
              <a:rPr lang="en-US" dirty="0" smtClean="0">
                <a:latin typeface="Arial" pitchFamily="-110" charset="0"/>
                <a:ea typeface="ＭＳ Ｐゴシック" pitchFamily="-110" charset="-128"/>
                <a:cs typeface="ＭＳ Ｐゴシック" pitchFamily="-110" charset="-128"/>
              </a:rPr>
              <a:t> as the proposed AES algorithm. AES is now widely available in</a:t>
            </a:r>
          </a:p>
          <a:p>
            <a:r>
              <a:rPr lang="en-US" dirty="0" smtClean="0">
                <a:latin typeface="Arial" pitchFamily="-110" charset="0"/>
                <a:ea typeface="ＭＳ Ｐゴシック" pitchFamily="-110" charset="-128"/>
                <a:cs typeface="ＭＳ Ｐゴシック" pitchFamily="-110" charset="-128"/>
              </a:rPr>
              <a:t>commercial products. AES is described in detail in Chapter 20.</a:t>
            </a:r>
            <a:endParaRPr lang="en-US" dirty="0" smtClean="0">
              <a:solidFill>
                <a:srgbClr val="000000"/>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05949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Typically, symmetric encryption is applied to a</a:t>
            </a:r>
          </a:p>
          <a:p>
            <a:pPr>
              <a:defRPr/>
            </a:pPr>
            <a:r>
              <a:rPr lang="en-US" dirty="0" smtClean="0"/>
              <a:t>unit of data larger than a single 64-bit or 128-bit block. E-mail messages, network</a:t>
            </a:r>
          </a:p>
          <a:p>
            <a:pPr>
              <a:defRPr/>
            </a:pPr>
            <a:r>
              <a:rPr lang="en-US" dirty="0" smtClean="0"/>
              <a:t>packets, database records, and other plaintext sources must be broken up into a</a:t>
            </a:r>
          </a:p>
          <a:p>
            <a:pPr>
              <a:defRPr/>
            </a:pPr>
            <a:r>
              <a:rPr lang="en-US" dirty="0" smtClean="0"/>
              <a:t>series of fixed-length block for encryption by a symmetric block cipher. The simplest</a:t>
            </a:r>
          </a:p>
          <a:p>
            <a:pPr>
              <a:defRPr/>
            </a:pPr>
            <a:r>
              <a:rPr lang="en-US" dirty="0" smtClean="0"/>
              <a:t>approach to multiple-block encryption is known as electronic codebook (ECB)</a:t>
            </a:r>
          </a:p>
          <a:p>
            <a:pPr>
              <a:defRPr/>
            </a:pPr>
            <a:r>
              <a:rPr lang="en-US" dirty="0" smtClean="0"/>
              <a:t>mode, in which plaintext is handled </a:t>
            </a:r>
            <a:r>
              <a:rPr lang="en-US" i="1" dirty="0" err="1" smtClean="0"/>
              <a:t>b</a:t>
            </a:r>
            <a:r>
              <a:rPr lang="en-US" i="1" dirty="0" smtClean="0"/>
              <a:t> bits at a time and each block of plaintext is</a:t>
            </a:r>
          </a:p>
          <a:p>
            <a:pPr>
              <a:defRPr/>
            </a:pPr>
            <a:r>
              <a:rPr lang="en-US" dirty="0" smtClean="0"/>
              <a:t>encrypted using the same key. Typically </a:t>
            </a:r>
            <a:r>
              <a:rPr lang="en-US" i="1" dirty="0" smtClean="0"/>
              <a:t>b =64 or b =128</a:t>
            </a:r>
            <a:endParaRPr lang="en-US" dirty="0" smtClean="0"/>
          </a:p>
          <a:p>
            <a:pPr>
              <a:defRPr/>
            </a:pPr>
            <a:endParaRPr lang="en-US" dirty="0" smtClean="0"/>
          </a:p>
          <a:p>
            <a:pPr>
              <a:defRPr/>
            </a:pPr>
            <a:r>
              <a:rPr lang="en-US" dirty="0" smtClean="0"/>
              <a:t>For lengthy messages, the ECB mode may not be secure. A cryptanalyst may</a:t>
            </a:r>
          </a:p>
          <a:p>
            <a:pPr>
              <a:defRPr/>
            </a:pPr>
            <a:r>
              <a:rPr lang="en-US" dirty="0" smtClean="0"/>
              <a:t>be able to exploit regularities in the plaintext to ease the task of decryption. For</a:t>
            </a:r>
          </a:p>
          <a:p>
            <a:pPr>
              <a:defRPr/>
            </a:pPr>
            <a:r>
              <a:rPr lang="en-US" dirty="0" smtClean="0"/>
              <a:t>example, if it is known that the message always starts out with certain predefined</a:t>
            </a:r>
          </a:p>
          <a:p>
            <a:pPr>
              <a:defRPr/>
            </a:pPr>
            <a:r>
              <a:rPr lang="en-US" dirty="0" smtClean="0"/>
              <a:t>fields, then the cryptanalyst may have a number of known plaintext-</a:t>
            </a:r>
            <a:r>
              <a:rPr lang="en-US" dirty="0" err="1" smtClean="0"/>
              <a:t>ciphertext</a:t>
            </a:r>
            <a:r>
              <a:rPr lang="en-US" dirty="0" smtClean="0"/>
              <a:t> pairs</a:t>
            </a:r>
          </a:p>
          <a:p>
            <a:pPr>
              <a:defRPr/>
            </a:pPr>
            <a:r>
              <a:rPr lang="en-US" dirty="0" smtClean="0"/>
              <a:t>to work with.</a:t>
            </a:r>
          </a:p>
          <a:p>
            <a:pPr>
              <a:defRPr/>
            </a:pPr>
            <a:endParaRPr lang="en-US" dirty="0" smtClean="0"/>
          </a:p>
          <a:p>
            <a:pPr>
              <a:defRPr/>
            </a:pPr>
            <a:r>
              <a:rPr lang="en-US" dirty="0" smtClean="0"/>
              <a:t>To increase the security of symmetric block encryption for large sequences</a:t>
            </a:r>
          </a:p>
          <a:p>
            <a:pPr>
              <a:defRPr/>
            </a:pPr>
            <a:r>
              <a:rPr lang="en-US" dirty="0" smtClean="0"/>
              <a:t>of data, a number of alternative techniques have been developed, called </a:t>
            </a:r>
            <a:r>
              <a:rPr lang="en-US" b="1" dirty="0" smtClean="0"/>
              <a:t>modes of</a:t>
            </a:r>
          </a:p>
          <a:p>
            <a:pPr>
              <a:defRPr/>
            </a:pPr>
            <a:r>
              <a:rPr lang="en-US" b="1" dirty="0" smtClean="0"/>
              <a:t>operation. </a:t>
            </a:r>
            <a:r>
              <a:rPr lang="en-US" dirty="0" smtClean="0"/>
              <a:t>These modes overcome the weaknesses of ECB; each mode has its own</a:t>
            </a:r>
          </a:p>
          <a:p>
            <a:pPr>
              <a:defRPr/>
            </a:pPr>
            <a:r>
              <a:rPr lang="en-US" dirty="0" smtClean="0"/>
              <a:t>particular advantages. This topic is explored in Chapter 20.</a:t>
            </a:r>
            <a:endParaRPr lang="en-US" dirty="0"/>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21</a:t>
            </a:fld>
            <a:endParaRPr lang="en-AU" smtClean="0">
              <a:latin typeface="Arial" pitchFamily="-110" charset="0"/>
            </a:endParaRPr>
          </a:p>
        </p:txBody>
      </p:sp>
    </p:spTree>
    <p:extLst>
      <p:ext uri="{BB962C8B-B14F-4D97-AF65-F5344CB8AC3E}">
        <p14:creationId xmlns:p14="http://schemas.microsoft.com/office/powerpoint/2010/main" val="200653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22</a:t>
            </a:fld>
            <a:endParaRPr lang="en-AU">
              <a:latin typeface="Arial" pitchFamily="-110"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i="0" dirty="0" smtClean="0">
                <a:latin typeface="Arial" pitchFamily="-110" charset="0"/>
                <a:ea typeface="ＭＳ Ｐゴシック" pitchFamily="-110" charset="-128"/>
                <a:cs typeface="ＭＳ Ｐゴシック" pitchFamily="-110" charset="-128"/>
              </a:rPr>
              <a:t>Figure 2.2a shows the</a:t>
            </a:r>
          </a:p>
          <a:p>
            <a:r>
              <a:rPr lang="en-US" dirty="0" smtClean="0">
                <a:latin typeface="Arial" pitchFamily="-110" charset="0"/>
                <a:ea typeface="ＭＳ Ｐゴシック" pitchFamily="-110" charset="-128"/>
                <a:cs typeface="ＭＳ Ｐゴシック" pitchFamily="-110" charset="-128"/>
              </a:rPr>
              <a:t>ECB mode. A plaintext of length </a:t>
            </a:r>
            <a:r>
              <a:rPr lang="en-US" i="1" dirty="0" err="1" smtClean="0">
                <a:latin typeface="Arial" pitchFamily="-110" charset="0"/>
                <a:ea typeface="ＭＳ Ｐゴシック" pitchFamily="-110" charset="-128"/>
                <a:cs typeface="ＭＳ Ｐゴシック" pitchFamily="-110" charset="-128"/>
              </a:rPr>
              <a:t>nb</a:t>
            </a:r>
            <a:r>
              <a:rPr lang="en-US" i="1" dirty="0" smtClean="0">
                <a:latin typeface="Arial" pitchFamily="-110" charset="0"/>
                <a:ea typeface="ＭＳ Ｐゴシック" pitchFamily="-110" charset="-128"/>
                <a:cs typeface="ＭＳ Ｐゴシック" pitchFamily="-110" charset="-128"/>
              </a:rPr>
              <a:t> is divided into n b-bit blocks (P</a:t>
            </a:r>
            <a:r>
              <a:rPr lang="en-US" i="1" baseline="-25000" dirty="0" smtClean="0">
                <a:latin typeface="Arial" pitchFamily="-110" charset="0"/>
                <a:ea typeface="ＭＳ Ｐゴシック" pitchFamily="-110" charset="-128"/>
                <a:cs typeface="ＭＳ Ｐゴシック" pitchFamily="-110" charset="-128"/>
              </a:rPr>
              <a:t>1</a:t>
            </a:r>
            <a:r>
              <a:rPr lang="en-US" i="1" dirty="0" smtClean="0">
                <a:latin typeface="Arial" pitchFamily="-110" charset="0"/>
                <a:ea typeface="ＭＳ Ｐゴシック" pitchFamily="-110" charset="-128"/>
                <a:cs typeface="ＭＳ Ｐゴシック" pitchFamily="-110" charset="-128"/>
              </a:rPr>
              <a:t>, P</a:t>
            </a:r>
            <a:r>
              <a:rPr lang="en-US" i="1" baseline="-25000" dirty="0" smtClean="0">
                <a:latin typeface="Arial" pitchFamily="-110" charset="0"/>
                <a:ea typeface="ＭＳ Ｐゴシック" pitchFamily="-110" charset="-128"/>
                <a:cs typeface="ＭＳ Ｐゴシック" pitchFamily="-110" charset="-128"/>
              </a:rPr>
              <a:t>2</a:t>
            </a:r>
            <a:r>
              <a:rPr lang="en-US" i="1" dirty="0" smtClean="0">
                <a:latin typeface="Arial" pitchFamily="-110" charset="0"/>
                <a:ea typeface="ＭＳ Ｐゴシック" pitchFamily="-110" charset="-128"/>
                <a:cs typeface="ＭＳ Ｐゴシック" pitchFamily="-110" charset="-128"/>
              </a:rPr>
              <a:t>,….,P</a:t>
            </a:r>
            <a:r>
              <a:rPr lang="en-US" i="1" baseline="-25000" dirty="0" smtClean="0">
                <a:latin typeface="Arial" pitchFamily="-110" charset="0"/>
                <a:ea typeface="ＭＳ Ｐゴシック" pitchFamily="-110" charset="-128"/>
                <a:cs typeface="ＭＳ Ｐゴシック" pitchFamily="-110" charset="-128"/>
              </a:rPr>
              <a:t>n</a:t>
            </a:r>
            <a:r>
              <a:rPr lang="en-US" i="1" dirty="0" smtClean="0">
                <a:latin typeface="Arial" pitchFamily="-110" charset="0"/>
                <a:ea typeface="ＭＳ Ｐゴシック" pitchFamily="-110" charset="-128"/>
                <a:cs typeface="ＭＳ Ｐゴシック" pitchFamily="-110" charset="-128"/>
              </a:rPr>
              <a:t>).</a:t>
            </a:r>
          </a:p>
          <a:p>
            <a:r>
              <a:rPr lang="en-US" dirty="0" smtClean="0">
                <a:latin typeface="Arial" pitchFamily="-110" charset="0"/>
                <a:ea typeface="ＭＳ Ｐゴシック" pitchFamily="-110" charset="-128"/>
                <a:cs typeface="ＭＳ Ｐゴシック" pitchFamily="-110" charset="-128"/>
              </a:rPr>
              <a:t>Each block is encrypted using the same algorithm and the same encryption key, to</a:t>
            </a:r>
          </a:p>
          <a:p>
            <a:r>
              <a:rPr lang="en-US" dirty="0" smtClean="0">
                <a:latin typeface="Arial" pitchFamily="-110" charset="0"/>
                <a:ea typeface="ＭＳ Ｐゴシック" pitchFamily="-110" charset="-128"/>
                <a:cs typeface="ＭＳ Ｐゴシック" pitchFamily="-110" charset="-128"/>
              </a:rPr>
              <a:t>produce a sequence of </a:t>
            </a:r>
            <a:r>
              <a:rPr lang="en-US" i="1" dirty="0" smtClean="0">
                <a:latin typeface="Arial" pitchFamily="-110" charset="0"/>
                <a:ea typeface="ＭＳ Ｐゴシック" pitchFamily="-110" charset="-128"/>
                <a:cs typeface="ＭＳ Ｐゴシック" pitchFamily="-110" charset="-128"/>
              </a:rPr>
              <a:t>n b-bit blocks of </a:t>
            </a:r>
            <a:r>
              <a:rPr lang="en-US" i="1" dirty="0" err="1" smtClean="0">
                <a:latin typeface="Arial" pitchFamily="-110" charset="0"/>
                <a:ea typeface="ＭＳ Ｐゴシック" pitchFamily="-110" charset="-128"/>
                <a:cs typeface="ＭＳ Ｐゴシック" pitchFamily="-110" charset="-128"/>
              </a:rPr>
              <a:t>ciphertext</a:t>
            </a:r>
            <a:r>
              <a:rPr lang="en-US" i="1" dirty="0" smtClean="0">
                <a:latin typeface="Arial" pitchFamily="-110" charset="0"/>
                <a:ea typeface="ＭＳ Ｐゴシック" pitchFamily="-110" charset="-128"/>
                <a:cs typeface="ＭＳ Ｐゴシック" pitchFamily="-110" charset="-128"/>
              </a:rPr>
              <a:t> (C</a:t>
            </a:r>
            <a:r>
              <a:rPr lang="en-US" i="1" baseline="-25000" dirty="0" smtClean="0">
                <a:latin typeface="Arial" pitchFamily="-110" charset="0"/>
                <a:ea typeface="ＭＳ Ｐゴシック" pitchFamily="-110" charset="-128"/>
                <a:cs typeface="ＭＳ Ｐゴシック" pitchFamily="-110" charset="-128"/>
              </a:rPr>
              <a:t>1</a:t>
            </a:r>
            <a:r>
              <a:rPr lang="en-US" i="1" dirty="0" smtClean="0">
                <a:latin typeface="Arial" pitchFamily="-110" charset="0"/>
                <a:ea typeface="ＭＳ Ｐゴシック" pitchFamily="-110" charset="-128"/>
                <a:cs typeface="ＭＳ Ｐゴシック" pitchFamily="-110" charset="-128"/>
              </a:rPr>
              <a:t>, C</a:t>
            </a:r>
            <a:r>
              <a:rPr lang="en-US" i="1" baseline="-25000" dirty="0" smtClean="0">
                <a:latin typeface="Arial" pitchFamily="-110" charset="0"/>
                <a:ea typeface="ＭＳ Ｐゴシック" pitchFamily="-110" charset="-128"/>
                <a:cs typeface="ＭＳ Ｐゴシック" pitchFamily="-110" charset="-128"/>
              </a:rPr>
              <a:t>2</a:t>
            </a:r>
            <a:r>
              <a:rPr lang="en-US" i="1" dirty="0" smtClean="0">
                <a:latin typeface="Arial" pitchFamily="-110" charset="0"/>
                <a:ea typeface="ＭＳ Ｐゴシック" pitchFamily="-110" charset="-128"/>
                <a:cs typeface="ＭＳ Ｐゴシック" pitchFamily="-110" charset="-128"/>
              </a:rPr>
              <a:t>,….,C</a:t>
            </a:r>
            <a:r>
              <a:rPr lang="en-US" i="1" baseline="-25000" dirty="0" smtClean="0">
                <a:latin typeface="Arial" pitchFamily="-110" charset="0"/>
                <a:ea typeface="ＭＳ Ｐゴシック" pitchFamily="-110" charset="-128"/>
                <a:cs typeface="ＭＳ Ｐゴシック" pitchFamily="-110" charset="-128"/>
              </a:rPr>
              <a:t>n</a:t>
            </a:r>
            <a:r>
              <a:rPr lang="en-US" i="1" dirty="0" smtClean="0">
                <a:latin typeface="Arial" pitchFamily="-110" charset="0"/>
                <a:ea typeface="ＭＳ Ｐゴシック" pitchFamily="-110" charset="-128"/>
                <a:cs typeface="ＭＳ Ｐゴシック" pitchFamily="-110" charset="-128"/>
              </a:rPr>
              <a:t>).</a:t>
            </a:r>
          </a:p>
          <a:p>
            <a:endParaRPr lang="en-US" i="1"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Figure 2.2b is a representative diagram of stream cipher structure. In this</a:t>
            </a:r>
          </a:p>
          <a:p>
            <a:r>
              <a:rPr lang="en-US" dirty="0" smtClean="0">
                <a:latin typeface="Arial" pitchFamily="-110" charset="0"/>
                <a:ea typeface="ＭＳ Ｐゴシック" pitchFamily="-110" charset="-128"/>
                <a:cs typeface="ＭＳ Ｐゴシック" pitchFamily="-110" charset="-128"/>
              </a:rPr>
              <a:t>structure a key is input to a pseudorandom bit generator that produces a stream</a:t>
            </a:r>
          </a:p>
          <a:p>
            <a:r>
              <a:rPr lang="en-US" dirty="0" smtClean="0">
                <a:latin typeface="Arial" pitchFamily="-110" charset="0"/>
                <a:ea typeface="ＭＳ Ｐゴシック" pitchFamily="-110" charset="-128"/>
                <a:cs typeface="ＭＳ Ｐゴシック" pitchFamily="-110" charset="-128"/>
              </a:rPr>
              <a:t>of 8-bit numbers that are apparently random. A pseudorandom stream is one that</a:t>
            </a:r>
          </a:p>
          <a:p>
            <a:r>
              <a:rPr lang="en-US" dirty="0" smtClean="0">
                <a:latin typeface="Arial" pitchFamily="-110" charset="0"/>
                <a:ea typeface="ＭＳ Ｐゴシック" pitchFamily="-110" charset="-128"/>
                <a:cs typeface="ＭＳ Ｐゴシック" pitchFamily="-110" charset="-128"/>
              </a:rPr>
              <a:t>is unpredictable without knowledge of the input key and which has an apparently</a:t>
            </a:r>
          </a:p>
          <a:p>
            <a:r>
              <a:rPr lang="en-US" dirty="0" smtClean="0">
                <a:latin typeface="Arial" pitchFamily="-110" charset="0"/>
                <a:ea typeface="ＭＳ Ｐゴシック" pitchFamily="-110" charset="-128"/>
                <a:cs typeface="ＭＳ Ｐゴシック" pitchFamily="-110" charset="-128"/>
              </a:rPr>
              <a:t>random character (see Section 2.5). The output of the generator, called a </a:t>
            </a:r>
            <a:r>
              <a:rPr lang="en-US" b="1" dirty="0" err="1" smtClean="0">
                <a:latin typeface="Arial" pitchFamily="-110" charset="0"/>
                <a:ea typeface="ＭＳ Ｐゴシック" pitchFamily="-110" charset="-128"/>
                <a:cs typeface="ＭＳ Ｐゴシック" pitchFamily="-110" charset="-128"/>
              </a:rPr>
              <a:t>keystream</a:t>
            </a:r>
            <a:r>
              <a:rPr lang="en-US" b="1" dirty="0" smtClean="0">
                <a:latin typeface="Arial" pitchFamily="-110" charset="0"/>
                <a:ea typeface="ＭＳ Ｐゴシック" pitchFamily="-110" charset="-128"/>
                <a:cs typeface="ＭＳ Ｐゴシック" pitchFamily="-110" charset="-128"/>
              </a:rPr>
              <a:t>,</a:t>
            </a:r>
          </a:p>
          <a:p>
            <a:r>
              <a:rPr lang="en-US" dirty="0" smtClean="0">
                <a:latin typeface="Arial" pitchFamily="-110" charset="0"/>
                <a:ea typeface="ＭＳ Ｐゴシック" pitchFamily="-110" charset="-128"/>
                <a:cs typeface="ＭＳ Ｐゴシック" pitchFamily="-110" charset="-128"/>
              </a:rPr>
              <a:t>is combined one byte at a time with the plaintext stream using the bitwise exclusive-</a:t>
            </a:r>
          </a:p>
          <a:p>
            <a:r>
              <a:rPr lang="en-US" dirty="0" smtClean="0">
                <a:latin typeface="Arial" pitchFamily="-110" charset="0"/>
                <a:ea typeface="ＭＳ Ｐゴシック" pitchFamily="-110" charset="-128"/>
                <a:cs typeface="ＭＳ Ｐゴシック" pitchFamily="-110" charset="-128"/>
              </a:rPr>
              <a:t>OR (XOR) operation.</a:t>
            </a:r>
            <a:endParaRPr lang="en-US" i="1" dirty="0" smtClean="0">
              <a:latin typeface="Arial" pitchFamily="-110" charset="0"/>
              <a:ea typeface="ＭＳ Ｐゴシック" pitchFamily="-110" charset="-128"/>
              <a:cs typeface="ＭＳ Ｐゴシック" pitchFamily="-110" charset="-128"/>
            </a:endParaRPr>
          </a:p>
          <a:p>
            <a:endParaRPr lang="en-US" i="1" dirty="0" smtClean="0">
              <a:latin typeface="Arial" pitchFamily="-110" charset="0"/>
              <a:ea typeface="ＭＳ Ｐゴシック" pitchFamily="-110" charset="-128"/>
              <a:cs typeface="ＭＳ Ｐゴシック" pitchFamily="-110" charset="-128"/>
            </a:endParaRPr>
          </a:p>
          <a:p>
            <a:endParaRPr lang="en-US" dirty="0" smtClean="0">
              <a:latin typeface="Arial"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033254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A </a:t>
            </a:r>
            <a:r>
              <a:rPr lang="en-US" i="1" dirty="0" smtClean="0"/>
              <a:t>block cipher processes the input one block of elements at a time, producing an</a:t>
            </a:r>
          </a:p>
          <a:p>
            <a:pPr>
              <a:defRPr/>
            </a:pPr>
            <a:r>
              <a:rPr lang="en-US" dirty="0" smtClean="0"/>
              <a:t>output block for each input block. A </a:t>
            </a:r>
            <a:r>
              <a:rPr lang="en-US" i="1" dirty="0" smtClean="0"/>
              <a:t>stream cipher processes the input elements</a:t>
            </a:r>
          </a:p>
          <a:p>
            <a:pPr>
              <a:defRPr/>
            </a:pPr>
            <a:r>
              <a:rPr lang="en-US" dirty="0" smtClean="0"/>
              <a:t>continuously, producing output one element at a time, as it goes along. Although</a:t>
            </a:r>
          </a:p>
          <a:p>
            <a:pPr>
              <a:defRPr/>
            </a:pPr>
            <a:r>
              <a:rPr lang="en-US" dirty="0" smtClean="0"/>
              <a:t>block ciphers are far more common, there are certain applications in which a stream</a:t>
            </a:r>
          </a:p>
          <a:p>
            <a:pPr>
              <a:defRPr/>
            </a:pPr>
            <a:r>
              <a:rPr lang="en-US" dirty="0" smtClean="0"/>
              <a:t>cipher is more appropriate. Examples are given subsequently in this book.</a:t>
            </a:r>
          </a:p>
          <a:p>
            <a:pPr>
              <a:defRPr/>
            </a:pPr>
            <a:endParaRPr lang="en-US" dirty="0" smtClean="0"/>
          </a:p>
          <a:p>
            <a:pPr>
              <a:defRPr/>
            </a:pPr>
            <a:r>
              <a:rPr lang="en-US" dirty="0" smtClean="0"/>
              <a:t>A typical stream cipher encrypts plaintext one byte at a time, although a stream</a:t>
            </a:r>
          </a:p>
          <a:p>
            <a:pPr>
              <a:defRPr/>
            </a:pPr>
            <a:r>
              <a:rPr lang="en-US" dirty="0" smtClean="0"/>
              <a:t>cipher may be designed to operate on one bit at a time or on units larger than a byte</a:t>
            </a:r>
          </a:p>
          <a:p>
            <a:pPr>
              <a:defRPr/>
            </a:pPr>
            <a:r>
              <a:rPr lang="en-US" dirty="0" smtClean="0"/>
              <a:t>at a time. </a:t>
            </a:r>
          </a:p>
          <a:p>
            <a:pPr>
              <a:defRPr/>
            </a:pPr>
            <a:endParaRPr lang="en-US" dirty="0" smtClean="0"/>
          </a:p>
          <a:p>
            <a:pPr>
              <a:defRPr/>
            </a:pPr>
            <a:r>
              <a:rPr lang="en-US" dirty="0" smtClean="0"/>
              <a:t>With a properly designed pseudorandom number generator, a stream cipher</a:t>
            </a:r>
          </a:p>
          <a:p>
            <a:pPr>
              <a:defRPr/>
            </a:pPr>
            <a:r>
              <a:rPr lang="en-US" dirty="0" smtClean="0"/>
              <a:t>can be as secure as block cipher of comparable key length. The primary advantage</a:t>
            </a:r>
          </a:p>
          <a:p>
            <a:pPr>
              <a:defRPr/>
            </a:pPr>
            <a:r>
              <a:rPr lang="en-US" dirty="0" smtClean="0"/>
              <a:t>of a stream cipher is that stream ciphers are almost always faster and use far less</a:t>
            </a:r>
          </a:p>
          <a:p>
            <a:pPr>
              <a:defRPr/>
            </a:pPr>
            <a:r>
              <a:rPr lang="en-US" dirty="0" smtClean="0"/>
              <a:t>code than do block ciphers. The advantage of a block cipher is that you can reuse</a:t>
            </a:r>
          </a:p>
          <a:p>
            <a:pPr>
              <a:defRPr/>
            </a:pPr>
            <a:r>
              <a:rPr lang="en-US" dirty="0" smtClean="0"/>
              <a:t>keys. For applications that require encryption/decryption of a stream of data, such as</a:t>
            </a:r>
          </a:p>
          <a:p>
            <a:pPr>
              <a:defRPr/>
            </a:pPr>
            <a:r>
              <a:rPr lang="en-US" dirty="0" smtClean="0"/>
              <a:t>over a data communications channel or a browser/Web link, a stream cipher might</a:t>
            </a:r>
          </a:p>
          <a:p>
            <a:pPr>
              <a:defRPr/>
            </a:pPr>
            <a:r>
              <a:rPr lang="en-US" dirty="0" smtClean="0"/>
              <a:t>be the better alternative. For applications that deal with blocks of data, such as file</a:t>
            </a:r>
          </a:p>
          <a:p>
            <a:pPr>
              <a:defRPr/>
            </a:pPr>
            <a:r>
              <a:rPr lang="en-US" dirty="0" smtClean="0"/>
              <a:t>transfer, e-mail, and database, block ciphers may be more appropriate. However,</a:t>
            </a:r>
          </a:p>
          <a:p>
            <a:pPr>
              <a:defRPr/>
            </a:pPr>
            <a:r>
              <a:rPr lang="en-US" dirty="0" smtClean="0"/>
              <a:t>either type of cipher can be used in virtually any application.</a:t>
            </a:r>
            <a:endParaRPr lang="en-US" dirty="0"/>
          </a:p>
        </p:txBody>
      </p:sp>
      <p:sp>
        <p:nvSpPr>
          <p:cNvPr id="43012" name="Slide Number Placeholder 3"/>
          <p:cNvSpPr>
            <a:spLocks noGrp="1"/>
          </p:cNvSpPr>
          <p:nvPr>
            <p:ph type="sldNum" sz="quarter" idx="5"/>
          </p:nvPr>
        </p:nvSpPr>
        <p:spPr>
          <a:noFill/>
        </p:spPr>
        <p:txBody>
          <a:bodyPr/>
          <a:lstStyle/>
          <a:p>
            <a:fld id="{79F9FE99-24B7-7F45-B59C-4161A610A12D}" type="slidenum">
              <a:rPr lang="en-AU" smtClean="0">
                <a:latin typeface="Arial" pitchFamily="-110" charset="0"/>
              </a:rPr>
              <a:pPr/>
              <a:t>23</a:t>
            </a:fld>
            <a:endParaRPr lang="en-AU" smtClean="0">
              <a:latin typeface="Arial" pitchFamily="-110" charset="0"/>
            </a:endParaRPr>
          </a:p>
        </p:txBody>
      </p:sp>
    </p:spTree>
    <p:extLst>
      <p:ext uri="{BB962C8B-B14F-4D97-AF65-F5344CB8AC3E}">
        <p14:creationId xmlns:p14="http://schemas.microsoft.com/office/powerpoint/2010/main" val="3520015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24</a:t>
            </a:fld>
            <a:endParaRPr lang="en-AU">
              <a:latin typeface="Arial" pitchFamily="-110"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Encryption protects against passive attack (eavesdropping). A different requirement</a:t>
            </a:r>
          </a:p>
          <a:p>
            <a:r>
              <a:rPr lang="en-US" dirty="0" smtClean="0">
                <a:latin typeface="Arial" pitchFamily="-110" charset="0"/>
                <a:ea typeface="ＭＳ Ｐゴシック" pitchFamily="-110" charset="-128"/>
                <a:cs typeface="ＭＳ Ｐゴシック" pitchFamily="-110" charset="-128"/>
              </a:rPr>
              <a:t>is to protect against active attack (falsification of data and transactions). Protection</a:t>
            </a:r>
          </a:p>
          <a:p>
            <a:r>
              <a:rPr lang="en-US" dirty="0" smtClean="0">
                <a:latin typeface="Arial" pitchFamily="-110" charset="0"/>
                <a:ea typeface="ＭＳ Ｐゴシック" pitchFamily="-110" charset="-128"/>
                <a:cs typeface="ＭＳ Ｐゴシック" pitchFamily="-110" charset="-128"/>
              </a:rPr>
              <a:t>against such attacks is known as message or data authentication.</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message, file, document, or other collection of data is said to be authentic</a:t>
            </a:r>
          </a:p>
          <a:p>
            <a:r>
              <a:rPr lang="en-US" dirty="0" smtClean="0">
                <a:latin typeface="Arial" pitchFamily="-110" charset="0"/>
                <a:ea typeface="ＭＳ Ｐゴシック" pitchFamily="-110" charset="-128"/>
                <a:cs typeface="ＭＳ Ｐゴシック" pitchFamily="-110" charset="-128"/>
              </a:rPr>
              <a:t>when it is genuine and came from its alleged source. Message or data authentication</a:t>
            </a:r>
          </a:p>
          <a:p>
            <a:r>
              <a:rPr lang="en-US" dirty="0" smtClean="0">
                <a:latin typeface="Arial" pitchFamily="-110" charset="0"/>
                <a:ea typeface="ＭＳ Ｐゴシック" pitchFamily="-110" charset="-128"/>
                <a:cs typeface="ＭＳ Ｐゴシック" pitchFamily="-110" charset="-128"/>
              </a:rPr>
              <a:t>is a procedure that allows communicating parties to verify that received or stored</a:t>
            </a:r>
          </a:p>
          <a:p>
            <a:r>
              <a:rPr lang="en-US" dirty="0" smtClean="0">
                <a:latin typeface="Arial" pitchFamily="-110" charset="0"/>
                <a:ea typeface="ＭＳ Ｐゴシック" pitchFamily="-110" charset="-128"/>
                <a:cs typeface="ＭＳ Ｐゴシック" pitchFamily="-110" charset="-128"/>
              </a:rPr>
              <a:t>messages are authentic. The two important aspects are to verify that the contents of</a:t>
            </a:r>
          </a:p>
          <a:p>
            <a:r>
              <a:rPr lang="en-US" dirty="0" smtClean="0">
                <a:latin typeface="Arial" pitchFamily="-110" charset="0"/>
                <a:ea typeface="ＭＳ Ｐゴシック" pitchFamily="-110" charset="-128"/>
                <a:cs typeface="ＭＳ Ｐゴシック" pitchFamily="-110" charset="-128"/>
              </a:rPr>
              <a:t>the message have not been altered and that the source is authentic. We may also wish</a:t>
            </a:r>
          </a:p>
          <a:p>
            <a:r>
              <a:rPr lang="en-US" dirty="0" smtClean="0">
                <a:latin typeface="Arial" pitchFamily="-110" charset="0"/>
                <a:ea typeface="ＭＳ Ｐゴシック" pitchFamily="-110" charset="-128"/>
                <a:cs typeface="ＭＳ Ｐゴシック" pitchFamily="-110" charset="-128"/>
              </a:rPr>
              <a:t>to verify a message’s timeliness (it has not been artificially delayed and replayed)</a:t>
            </a:r>
          </a:p>
          <a:p>
            <a:r>
              <a:rPr lang="en-US" dirty="0" smtClean="0">
                <a:latin typeface="Arial" pitchFamily="-110" charset="0"/>
                <a:ea typeface="ＭＳ Ｐゴシック" pitchFamily="-110" charset="-128"/>
                <a:cs typeface="ＭＳ Ｐゴシック" pitchFamily="-110" charset="-128"/>
              </a:rPr>
              <a:t>and sequence relative to other messages flowing between two parties. All of these</a:t>
            </a:r>
          </a:p>
          <a:p>
            <a:r>
              <a:rPr lang="en-US" dirty="0" smtClean="0">
                <a:latin typeface="Arial" pitchFamily="-110" charset="0"/>
                <a:ea typeface="ＭＳ Ｐゴシック" pitchFamily="-110" charset="-128"/>
                <a:cs typeface="ＭＳ Ｐゴシック" pitchFamily="-110" charset="-128"/>
              </a:rPr>
              <a:t>concerns come under the category of data integrity as described in Chapter 1.</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It would seem possible to perform authentication simply by the use of symmetric</a:t>
            </a:r>
          </a:p>
          <a:p>
            <a:r>
              <a:rPr lang="en-US" dirty="0" smtClean="0">
                <a:latin typeface="Arial" pitchFamily="-110" charset="0"/>
                <a:ea typeface="ＭＳ Ｐゴシック" pitchFamily="-110" charset="-128"/>
                <a:cs typeface="ＭＳ Ｐゴシック" pitchFamily="-110" charset="-128"/>
              </a:rPr>
              <a:t>encryption. If we assume that only the sender and receiver share a key (which is</a:t>
            </a:r>
          </a:p>
          <a:p>
            <a:r>
              <a:rPr lang="en-US" dirty="0" smtClean="0">
                <a:latin typeface="Arial" pitchFamily="-110" charset="0"/>
                <a:ea typeface="ＭＳ Ｐゴシック" pitchFamily="-110" charset="-128"/>
                <a:cs typeface="ＭＳ Ｐゴシック" pitchFamily="-110" charset="-128"/>
              </a:rPr>
              <a:t>as it should be), then only the genuine sender would be able to encrypt a message</a:t>
            </a:r>
          </a:p>
          <a:p>
            <a:r>
              <a:rPr lang="en-US" dirty="0" smtClean="0">
                <a:latin typeface="Arial" pitchFamily="-110" charset="0"/>
                <a:ea typeface="ＭＳ Ｐゴシック" pitchFamily="-110" charset="-128"/>
                <a:cs typeface="ＭＳ Ｐゴシック" pitchFamily="-110" charset="-128"/>
              </a:rPr>
              <a:t>successfully for the other participant, provided the receiver can recognize a valid message.</a:t>
            </a:r>
          </a:p>
          <a:p>
            <a:r>
              <a:rPr lang="en-US" dirty="0" smtClean="0">
                <a:latin typeface="Arial" pitchFamily="-110" charset="0"/>
                <a:ea typeface="ＭＳ Ｐゴシック" pitchFamily="-110" charset="-128"/>
                <a:cs typeface="ＭＳ Ｐゴシック" pitchFamily="-110" charset="-128"/>
              </a:rPr>
              <a:t>Furthermore, if the message includes an error-detection code and a sequence</a:t>
            </a:r>
          </a:p>
          <a:p>
            <a:r>
              <a:rPr lang="en-US" dirty="0" smtClean="0">
                <a:latin typeface="Arial" pitchFamily="-110" charset="0"/>
                <a:ea typeface="ＭＳ Ｐゴシック" pitchFamily="-110" charset="-128"/>
                <a:cs typeface="ＭＳ Ｐゴシック" pitchFamily="-110" charset="-128"/>
              </a:rPr>
              <a:t>number, the receiver is assured that no alterations have been made and that sequencing</a:t>
            </a:r>
          </a:p>
          <a:p>
            <a:r>
              <a:rPr lang="en-US" dirty="0" smtClean="0">
                <a:latin typeface="Arial" pitchFamily="-110" charset="0"/>
                <a:ea typeface="ＭＳ Ｐゴシック" pitchFamily="-110" charset="-128"/>
                <a:cs typeface="ＭＳ Ｐゴシック" pitchFamily="-110" charset="-128"/>
              </a:rPr>
              <a:t>is proper. If the message also includes a timestamp, the receiver is assured that the</a:t>
            </a:r>
          </a:p>
          <a:p>
            <a:r>
              <a:rPr lang="en-US" dirty="0" smtClean="0">
                <a:latin typeface="Arial" pitchFamily="-110" charset="0"/>
                <a:ea typeface="ＭＳ Ｐゴシック" pitchFamily="-110" charset="-128"/>
                <a:cs typeface="ＭＳ Ｐゴシック" pitchFamily="-110" charset="-128"/>
              </a:rPr>
              <a:t>message has not been delayed beyond that normally expected for network transit.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fact, symmetric encryption alone is not a suitable tool for data authentication.</a:t>
            </a:r>
          </a:p>
          <a:p>
            <a:r>
              <a:rPr lang="en-US" dirty="0" smtClean="0">
                <a:latin typeface="Arial" pitchFamily="-110" charset="0"/>
                <a:ea typeface="ＭＳ Ｐゴシック" pitchFamily="-110" charset="-128"/>
                <a:cs typeface="ＭＳ Ｐゴシック" pitchFamily="-110" charset="-128"/>
              </a:rPr>
              <a:t>To give one simple example, in the ECB mode of encryption, if an attacker</a:t>
            </a:r>
          </a:p>
          <a:p>
            <a:r>
              <a:rPr lang="en-US" dirty="0" smtClean="0">
                <a:latin typeface="Arial" pitchFamily="-110" charset="0"/>
                <a:ea typeface="ＭＳ Ｐゴシック" pitchFamily="-110" charset="-128"/>
                <a:cs typeface="ＭＳ Ｐゴシック" pitchFamily="-110" charset="-128"/>
              </a:rPr>
              <a:t>reorders the blocks of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then each block will still decrypt successfully.</a:t>
            </a:r>
          </a:p>
          <a:p>
            <a:r>
              <a:rPr lang="en-US" dirty="0" smtClean="0">
                <a:latin typeface="Arial" pitchFamily="-110" charset="0"/>
                <a:ea typeface="ＭＳ Ｐゴシック" pitchFamily="-110" charset="-128"/>
                <a:cs typeface="ＭＳ Ｐゴシック" pitchFamily="-110" charset="-128"/>
              </a:rPr>
              <a:t>However, the reordering may alter the meaning of the overall data sequence.</a:t>
            </a:r>
          </a:p>
          <a:p>
            <a:r>
              <a:rPr lang="en-US" dirty="0" smtClean="0">
                <a:latin typeface="Arial" pitchFamily="-110" charset="0"/>
                <a:ea typeface="ＭＳ Ｐゴシック" pitchFamily="-110" charset="-128"/>
                <a:cs typeface="ＭＳ Ｐゴシック" pitchFamily="-110" charset="-128"/>
              </a:rPr>
              <a:t>Although sequence numbers may be used at some level (e.g., each IP packet), it is</a:t>
            </a:r>
          </a:p>
          <a:p>
            <a:r>
              <a:rPr lang="en-US" dirty="0" smtClean="0">
                <a:latin typeface="Arial" pitchFamily="-110" charset="0"/>
                <a:ea typeface="ＭＳ Ｐゴシック" pitchFamily="-110" charset="-128"/>
                <a:cs typeface="ＭＳ Ｐゴシック" pitchFamily="-110" charset="-128"/>
              </a:rPr>
              <a:t>typically not the case that a separate sequence number will be associated with each</a:t>
            </a:r>
          </a:p>
          <a:p>
            <a:r>
              <a:rPr lang="en-US" i="1" dirty="0" smtClean="0">
                <a:latin typeface="Arial" pitchFamily="-110" charset="0"/>
                <a:ea typeface="ＭＳ Ｐゴシック" pitchFamily="-110" charset="-128"/>
                <a:cs typeface="ＭＳ Ｐゴシック" pitchFamily="-110" charset="-128"/>
              </a:rPr>
              <a:t>b-bit block of plaintext. Thus, block reordering is a threat.</a:t>
            </a:r>
            <a:endParaRPr lang="en-US"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012499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Typically, symmetric encryption is applied to a</a:t>
            </a:r>
          </a:p>
          <a:p>
            <a:pPr>
              <a:defRPr/>
            </a:pPr>
            <a:r>
              <a:rPr lang="en-US" dirty="0" smtClean="0"/>
              <a:t>unit of data larger than a single 64-bit or 128-bit block. E-mail messages, network</a:t>
            </a:r>
          </a:p>
          <a:p>
            <a:pPr>
              <a:defRPr/>
            </a:pPr>
            <a:r>
              <a:rPr lang="en-US" dirty="0" smtClean="0"/>
              <a:t>packets, database records, and other plaintext sources must be broken up into a</a:t>
            </a:r>
          </a:p>
          <a:p>
            <a:pPr>
              <a:defRPr/>
            </a:pPr>
            <a:r>
              <a:rPr lang="en-US" dirty="0" smtClean="0"/>
              <a:t>series of fixed-length block for encryption by a symmetric block cipher. The simplest</a:t>
            </a:r>
          </a:p>
          <a:p>
            <a:pPr>
              <a:defRPr/>
            </a:pPr>
            <a:r>
              <a:rPr lang="en-US" dirty="0" smtClean="0"/>
              <a:t>approach to multiple-block encryption is known as electronic codebook (ECB)</a:t>
            </a:r>
          </a:p>
          <a:p>
            <a:pPr>
              <a:defRPr/>
            </a:pPr>
            <a:r>
              <a:rPr lang="en-US" dirty="0" smtClean="0"/>
              <a:t>mode, in which plaintext is handled </a:t>
            </a:r>
            <a:r>
              <a:rPr lang="en-US" i="1" dirty="0" err="1" smtClean="0"/>
              <a:t>b</a:t>
            </a:r>
            <a:r>
              <a:rPr lang="en-US" i="1" dirty="0" smtClean="0"/>
              <a:t> bits at a time and each block of plaintext is</a:t>
            </a:r>
          </a:p>
          <a:p>
            <a:pPr>
              <a:defRPr/>
            </a:pPr>
            <a:r>
              <a:rPr lang="en-US" dirty="0" smtClean="0"/>
              <a:t>encrypted using the same key. Typically </a:t>
            </a:r>
            <a:r>
              <a:rPr lang="en-US" i="1" dirty="0" smtClean="0"/>
              <a:t>b =64 or b =128</a:t>
            </a:r>
            <a:endParaRPr lang="en-US" dirty="0" smtClean="0"/>
          </a:p>
          <a:p>
            <a:pPr>
              <a:defRPr/>
            </a:pPr>
            <a:endParaRPr lang="en-US" dirty="0" smtClean="0"/>
          </a:p>
          <a:p>
            <a:pPr>
              <a:defRPr/>
            </a:pPr>
            <a:r>
              <a:rPr lang="en-US" dirty="0" smtClean="0"/>
              <a:t>For lengthy messages, the ECB mode may not be secure. A cryptanalyst may</a:t>
            </a:r>
          </a:p>
          <a:p>
            <a:pPr>
              <a:defRPr/>
            </a:pPr>
            <a:r>
              <a:rPr lang="en-US" dirty="0" smtClean="0"/>
              <a:t>be able to exploit regularities in the plaintext to ease the task of decryption. For</a:t>
            </a:r>
          </a:p>
          <a:p>
            <a:pPr>
              <a:defRPr/>
            </a:pPr>
            <a:r>
              <a:rPr lang="en-US" dirty="0" smtClean="0"/>
              <a:t>example, if it is known that the message always starts out with certain predefined</a:t>
            </a:r>
          </a:p>
          <a:p>
            <a:pPr>
              <a:defRPr/>
            </a:pPr>
            <a:r>
              <a:rPr lang="en-US" dirty="0" smtClean="0"/>
              <a:t>fields, then the cryptanalyst may have a number of known plaintext-</a:t>
            </a:r>
            <a:r>
              <a:rPr lang="en-US" dirty="0" err="1" smtClean="0"/>
              <a:t>ciphertext</a:t>
            </a:r>
            <a:r>
              <a:rPr lang="en-US" dirty="0" smtClean="0"/>
              <a:t> pairs</a:t>
            </a:r>
          </a:p>
          <a:p>
            <a:pPr>
              <a:defRPr/>
            </a:pPr>
            <a:r>
              <a:rPr lang="en-US" dirty="0" smtClean="0"/>
              <a:t>to work with.</a:t>
            </a:r>
          </a:p>
          <a:p>
            <a:pPr>
              <a:defRPr/>
            </a:pPr>
            <a:endParaRPr lang="en-US" dirty="0" smtClean="0"/>
          </a:p>
          <a:p>
            <a:pPr>
              <a:defRPr/>
            </a:pPr>
            <a:r>
              <a:rPr lang="en-US" dirty="0" smtClean="0"/>
              <a:t>To increase the security of symmetric block encryption for large sequences</a:t>
            </a:r>
          </a:p>
          <a:p>
            <a:pPr>
              <a:defRPr/>
            </a:pPr>
            <a:r>
              <a:rPr lang="en-US" dirty="0" smtClean="0"/>
              <a:t>of data, a number of alternative techniques have been developed, called </a:t>
            </a:r>
            <a:r>
              <a:rPr lang="en-US" b="1" dirty="0" smtClean="0"/>
              <a:t>modes of</a:t>
            </a:r>
          </a:p>
          <a:p>
            <a:pPr>
              <a:defRPr/>
            </a:pPr>
            <a:r>
              <a:rPr lang="en-US" b="1" dirty="0" smtClean="0"/>
              <a:t>operation. </a:t>
            </a:r>
            <a:r>
              <a:rPr lang="en-US" dirty="0" smtClean="0"/>
              <a:t>These modes overcome the weaknesses of ECB; each mode has its own</a:t>
            </a:r>
          </a:p>
          <a:p>
            <a:pPr>
              <a:defRPr/>
            </a:pPr>
            <a:r>
              <a:rPr lang="en-US" dirty="0" smtClean="0"/>
              <a:t>particular advantages. This topic is explored in Chapter 20.</a:t>
            </a:r>
            <a:endParaRPr lang="en-US" dirty="0"/>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25</a:t>
            </a:fld>
            <a:endParaRPr lang="en-AU" smtClean="0">
              <a:latin typeface="Arial" pitchFamily="-110" charset="0"/>
            </a:endParaRPr>
          </a:p>
        </p:txBody>
      </p:sp>
    </p:spTree>
    <p:extLst>
      <p:ext uri="{BB962C8B-B14F-4D97-AF65-F5344CB8AC3E}">
        <p14:creationId xmlns:p14="http://schemas.microsoft.com/office/powerpoint/2010/main" val="3807616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04C6C18-1759-7149-95F3-F2C3C06D9086}" type="slidenum">
              <a:rPr lang="en-AU">
                <a:latin typeface="Arial" pitchFamily="-110" charset="0"/>
              </a:rPr>
              <a:pPr/>
              <a:t>26</a:t>
            </a:fld>
            <a:endParaRPr lang="en-AU">
              <a:latin typeface="Arial" pitchFamily="-110"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One authentication technique involves</a:t>
            </a:r>
          </a:p>
          <a:p>
            <a:r>
              <a:rPr lang="en-US" dirty="0" smtClean="0">
                <a:latin typeface="Arial" pitchFamily="-110" charset="0"/>
                <a:ea typeface="ＭＳ Ｐゴシック" pitchFamily="-110" charset="-128"/>
                <a:cs typeface="ＭＳ Ｐゴシック" pitchFamily="-110" charset="-128"/>
              </a:rPr>
              <a:t>the use of a secret key to generate a small block of data, known as a message</a:t>
            </a:r>
          </a:p>
          <a:p>
            <a:r>
              <a:rPr lang="en-US" dirty="0" smtClean="0">
                <a:latin typeface="Arial" pitchFamily="-110" charset="0"/>
                <a:ea typeface="ＭＳ Ｐゴシック" pitchFamily="-110" charset="-128"/>
                <a:cs typeface="ＭＳ Ｐゴシック" pitchFamily="-110" charset="-128"/>
              </a:rPr>
              <a:t>authentication code, that is appended to the message. This technique assumes that</a:t>
            </a:r>
          </a:p>
          <a:p>
            <a:r>
              <a:rPr lang="en-US" dirty="0" smtClean="0">
                <a:latin typeface="Arial" pitchFamily="-110" charset="0"/>
                <a:ea typeface="ＭＳ Ｐゴシック" pitchFamily="-110" charset="-128"/>
                <a:cs typeface="ＭＳ Ｐゴシック" pitchFamily="-110" charset="-128"/>
              </a:rPr>
              <a:t>two communicating parties, say A and B, share a common secret key </a:t>
            </a:r>
            <a:r>
              <a:rPr lang="en-US" i="1" dirty="0" smtClean="0">
                <a:latin typeface="Arial" pitchFamily="-110" charset="0"/>
                <a:ea typeface="ＭＳ Ｐゴシック" pitchFamily="-110" charset="-128"/>
                <a:cs typeface="ＭＳ Ｐゴシック" pitchFamily="-110" charset="-128"/>
              </a:rPr>
              <a:t>K</a:t>
            </a:r>
            <a:r>
              <a:rPr lang="en-US" i="1" baseline="-25000" dirty="0" smtClean="0">
                <a:latin typeface="Arial" pitchFamily="-110" charset="0"/>
                <a:ea typeface="ＭＳ Ｐゴシック" pitchFamily="-110" charset="-128"/>
                <a:cs typeface="ＭＳ Ｐゴシック" pitchFamily="-110" charset="-128"/>
              </a:rPr>
              <a:t>AB</a:t>
            </a:r>
            <a:r>
              <a:rPr lang="en-US" i="1" dirty="0" smtClean="0">
                <a:latin typeface="Arial" pitchFamily="-110" charset="0"/>
                <a:ea typeface="ＭＳ Ｐゴシック" pitchFamily="-110" charset="-128"/>
                <a:cs typeface="ＭＳ Ｐゴシック" pitchFamily="-110" charset="-128"/>
              </a:rPr>
              <a:t>. When</a:t>
            </a:r>
          </a:p>
          <a:p>
            <a:r>
              <a:rPr lang="en-US" dirty="0" smtClean="0">
                <a:latin typeface="Arial" pitchFamily="-110" charset="0"/>
                <a:ea typeface="ＭＳ Ｐゴシック" pitchFamily="-110" charset="-128"/>
                <a:cs typeface="ＭＳ Ｐゴシック" pitchFamily="-110" charset="-128"/>
              </a:rPr>
              <a:t>A has a message to send to B, it calculates the message authentication code as a</a:t>
            </a:r>
          </a:p>
          <a:p>
            <a:r>
              <a:rPr lang="en-US" dirty="0" smtClean="0">
                <a:latin typeface="Arial" pitchFamily="-110" charset="0"/>
                <a:ea typeface="ＭＳ Ｐゴシック" pitchFamily="-110" charset="-128"/>
                <a:cs typeface="ＭＳ Ｐゴシック" pitchFamily="-110" charset="-128"/>
              </a:rPr>
              <a:t>complex function of the message and the key: MAC</a:t>
            </a:r>
            <a:r>
              <a:rPr lang="en-US" i="1" baseline="-25000" dirty="0" smtClean="0">
                <a:latin typeface="Arial" pitchFamily="-110" charset="0"/>
                <a:ea typeface="ＭＳ Ｐゴシック" pitchFamily="-110" charset="-128"/>
                <a:cs typeface="ＭＳ Ｐゴシック" pitchFamily="-110" charset="-128"/>
              </a:rPr>
              <a:t>M</a:t>
            </a:r>
            <a:r>
              <a:rPr lang="en-US" i="1" dirty="0" smtClean="0">
                <a:latin typeface="Arial" pitchFamily="-110" charset="0"/>
                <a:ea typeface="ＭＳ Ｐゴシック" pitchFamily="-110" charset="-128"/>
                <a:cs typeface="ＭＳ Ｐゴシック" pitchFamily="-110" charset="-128"/>
              </a:rPr>
              <a:t>  F(K</a:t>
            </a:r>
            <a:r>
              <a:rPr lang="en-US" i="1" baseline="-25000" dirty="0" smtClean="0">
                <a:latin typeface="Arial" pitchFamily="-110" charset="0"/>
                <a:ea typeface="ＭＳ Ｐゴシック" pitchFamily="-110" charset="-128"/>
                <a:cs typeface="ＭＳ Ｐゴシック" pitchFamily="-110" charset="-128"/>
              </a:rPr>
              <a:t>AB</a:t>
            </a:r>
            <a:r>
              <a:rPr lang="en-US" i="1" dirty="0" smtClean="0">
                <a:latin typeface="Arial" pitchFamily="-110" charset="0"/>
                <a:ea typeface="ＭＳ Ｐゴシック" pitchFamily="-110" charset="-128"/>
                <a:cs typeface="ＭＳ Ｐゴシック" pitchFamily="-110" charset="-128"/>
              </a:rPr>
              <a:t>, M). The message</a:t>
            </a:r>
          </a:p>
          <a:p>
            <a:r>
              <a:rPr lang="en-US" dirty="0" smtClean="0">
                <a:latin typeface="Arial" pitchFamily="-110" charset="0"/>
                <a:ea typeface="ＭＳ Ｐゴシック" pitchFamily="-110" charset="-128"/>
                <a:cs typeface="ＭＳ Ｐゴシック" pitchFamily="-110" charset="-128"/>
              </a:rPr>
              <a:t>plus code are transmitted to the intended recipient. The recipient performs the same</a:t>
            </a:r>
          </a:p>
          <a:p>
            <a:r>
              <a:rPr lang="en-US" dirty="0" smtClean="0">
                <a:latin typeface="Arial" pitchFamily="-110" charset="0"/>
                <a:ea typeface="ＭＳ Ｐゴシック" pitchFamily="-110" charset="-128"/>
                <a:cs typeface="ＭＳ Ｐゴシック" pitchFamily="-110" charset="-128"/>
              </a:rPr>
              <a:t>calculation on the received message, using the same secret key, to generate a new</a:t>
            </a:r>
          </a:p>
          <a:p>
            <a:r>
              <a:rPr lang="en-US" dirty="0" smtClean="0">
                <a:latin typeface="Arial" pitchFamily="-110" charset="0"/>
                <a:ea typeface="ＭＳ Ｐゴシック" pitchFamily="-110" charset="-128"/>
                <a:cs typeface="ＭＳ Ｐゴシック" pitchFamily="-110" charset="-128"/>
              </a:rPr>
              <a:t>message authentication code. The received code is compared to the calculated code</a:t>
            </a:r>
          </a:p>
          <a:p>
            <a:r>
              <a:rPr lang="en-US" dirty="0" smtClean="0">
                <a:latin typeface="Arial" pitchFamily="-110" charset="0"/>
                <a:ea typeface="ＭＳ Ｐゴシック" pitchFamily="-110" charset="-128"/>
                <a:cs typeface="ＭＳ Ｐゴシック" pitchFamily="-110" charset="-128"/>
              </a:rPr>
              <a:t>(Figure 2.3). If we assume that only the receiver and the sender know the identity of</a:t>
            </a:r>
          </a:p>
          <a:p>
            <a:r>
              <a:rPr lang="en-US" dirty="0" smtClean="0">
                <a:latin typeface="Arial" pitchFamily="-110" charset="0"/>
                <a:ea typeface="ＭＳ Ｐゴシック" pitchFamily="-110" charset="-128"/>
                <a:cs typeface="ＭＳ Ｐゴシック" pitchFamily="-110" charset="-128"/>
              </a:rPr>
              <a:t>the secret key, and if the received code matches the calculated code, then</a:t>
            </a:r>
          </a:p>
          <a:p>
            <a:endParaRPr lang="en-US" b="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1. The receiver is assured that the message has not been altered. If an attacker</a:t>
            </a:r>
          </a:p>
          <a:p>
            <a:r>
              <a:rPr lang="en-US" dirty="0" smtClean="0">
                <a:latin typeface="Arial" pitchFamily="-110" charset="0"/>
                <a:ea typeface="ＭＳ Ｐゴシック" pitchFamily="-110" charset="-128"/>
                <a:cs typeface="ＭＳ Ｐゴシック" pitchFamily="-110" charset="-128"/>
              </a:rPr>
              <a:t>alters the message but does not alter the code, then the receiver’s calculation</a:t>
            </a:r>
          </a:p>
          <a:p>
            <a:r>
              <a:rPr lang="en-US" dirty="0" smtClean="0">
                <a:latin typeface="Arial" pitchFamily="-110" charset="0"/>
                <a:ea typeface="ＭＳ Ｐゴシック" pitchFamily="-110" charset="-128"/>
                <a:cs typeface="ＭＳ Ｐゴシック" pitchFamily="-110" charset="-128"/>
              </a:rPr>
              <a:t>of the code will differ from the received code. Because the attacker is assumed</a:t>
            </a:r>
          </a:p>
          <a:p>
            <a:r>
              <a:rPr lang="en-US" dirty="0" smtClean="0">
                <a:latin typeface="Arial" pitchFamily="-110" charset="0"/>
                <a:ea typeface="ＭＳ Ｐゴシック" pitchFamily="-110" charset="-128"/>
                <a:cs typeface="ＭＳ Ｐゴシック" pitchFamily="-110" charset="-128"/>
              </a:rPr>
              <a:t>not to know the secret key, the attacker cannot alter the code to correspond to</a:t>
            </a:r>
          </a:p>
          <a:p>
            <a:r>
              <a:rPr lang="en-US" dirty="0" smtClean="0">
                <a:latin typeface="Arial" pitchFamily="-110" charset="0"/>
                <a:ea typeface="ＭＳ Ｐゴシック" pitchFamily="-110" charset="-128"/>
                <a:cs typeface="ＭＳ Ｐゴシック" pitchFamily="-110" charset="-128"/>
              </a:rPr>
              <a:t>the alterations in the message.</a:t>
            </a:r>
          </a:p>
          <a:p>
            <a:endParaRPr lang="en-US" b="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2. The receiver is assured that the message is from the alleged sender. Because</a:t>
            </a:r>
          </a:p>
          <a:p>
            <a:r>
              <a:rPr lang="en-US" dirty="0" smtClean="0">
                <a:latin typeface="Arial" pitchFamily="-110" charset="0"/>
                <a:ea typeface="ＭＳ Ｐゴシック" pitchFamily="-110" charset="-128"/>
                <a:cs typeface="ＭＳ Ｐゴシック" pitchFamily="-110" charset="-128"/>
              </a:rPr>
              <a:t>no one else knows the secret key, no one else could prepare a message with a</a:t>
            </a:r>
          </a:p>
          <a:p>
            <a:r>
              <a:rPr lang="en-US" dirty="0" smtClean="0">
                <a:latin typeface="Arial" pitchFamily="-110" charset="0"/>
                <a:ea typeface="ＭＳ Ｐゴシック" pitchFamily="-110" charset="-128"/>
                <a:cs typeface="ＭＳ Ｐゴシック" pitchFamily="-110" charset="-128"/>
              </a:rPr>
              <a:t>proper code.</a:t>
            </a:r>
          </a:p>
          <a:p>
            <a:endParaRPr lang="en-US" b="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3. If the message includes a sequence number (such as is used with X.25, HDLC,</a:t>
            </a:r>
          </a:p>
          <a:p>
            <a:r>
              <a:rPr lang="en-US" dirty="0" smtClean="0">
                <a:latin typeface="Arial" pitchFamily="-110" charset="0"/>
                <a:ea typeface="ＭＳ Ｐゴシック" pitchFamily="-110" charset="-128"/>
                <a:cs typeface="ＭＳ Ｐゴシック" pitchFamily="-110" charset="-128"/>
              </a:rPr>
              <a:t>and TCP), then the receiver can be assured of the proper sequence, because</a:t>
            </a:r>
          </a:p>
          <a:p>
            <a:r>
              <a:rPr lang="en-US" dirty="0" smtClean="0">
                <a:latin typeface="Arial" pitchFamily="-110" charset="0"/>
                <a:ea typeface="ＭＳ Ｐゴシック" pitchFamily="-110" charset="-128"/>
                <a:cs typeface="ＭＳ Ｐゴシック" pitchFamily="-110" charset="-128"/>
              </a:rPr>
              <a:t>an attacker cannot successfully alter the sequence number.</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number of algorithms could be used to generate the code. The NIST specification,</a:t>
            </a:r>
          </a:p>
          <a:p>
            <a:r>
              <a:rPr lang="en-US" dirty="0" smtClean="0">
                <a:latin typeface="Arial" pitchFamily="-110" charset="0"/>
                <a:ea typeface="ＭＳ Ｐゴシック" pitchFamily="-110" charset="-128"/>
                <a:cs typeface="ＭＳ Ｐゴシック" pitchFamily="-110" charset="-128"/>
              </a:rPr>
              <a:t>FIPS PUB 113, recommends the use of DES. DES is used to generate an</a:t>
            </a:r>
          </a:p>
          <a:p>
            <a:r>
              <a:rPr lang="en-US" dirty="0" smtClean="0">
                <a:latin typeface="Arial" pitchFamily="-110" charset="0"/>
                <a:ea typeface="ＭＳ Ｐゴシック" pitchFamily="-110" charset="-128"/>
                <a:cs typeface="ＭＳ Ｐゴシック" pitchFamily="-110" charset="-128"/>
              </a:rPr>
              <a:t>encrypted version of the message, and the last number of bits of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are used</a:t>
            </a:r>
          </a:p>
          <a:p>
            <a:r>
              <a:rPr lang="en-US" dirty="0" smtClean="0">
                <a:latin typeface="Arial" pitchFamily="-110" charset="0"/>
                <a:ea typeface="ＭＳ Ｐゴシック" pitchFamily="-110" charset="-128"/>
                <a:cs typeface="ＭＳ Ｐゴシック" pitchFamily="-110" charset="-128"/>
              </a:rPr>
              <a:t>as the code. A 16- or 32-bit code is typical.</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process just described is similar to encryption. One difference is that the</a:t>
            </a:r>
          </a:p>
          <a:p>
            <a:r>
              <a:rPr lang="en-US" dirty="0" smtClean="0">
                <a:latin typeface="Arial" pitchFamily="-110" charset="0"/>
                <a:ea typeface="ＭＳ Ｐゴシック" pitchFamily="-110" charset="-128"/>
                <a:cs typeface="ＭＳ Ｐゴシック" pitchFamily="-110" charset="-128"/>
              </a:rPr>
              <a:t>authentication algorithm need not be reversible, as it must for decryption. It turns</a:t>
            </a:r>
          </a:p>
          <a:p>
            <a:r>
              <a:rPr lang="en-US" dirty="0" smtClean="0">
                <a:latin typeface="Arial" pitchFamily="-110" charset="0"/>
                <a:ea typeface="ＭＳ Ｐゴシック" pitchFamily="-110" charset="-128"/>
                <a:cs typeface="ＭＳ Ｐゴシック" pitchFamily="-110" charset="-128"/>
              </a:rPr>
              <a:t>out that because of the mathematical properties of the authentication function, it is</a:t>
            </a:r>
          </a:p>
          <a:p>
            <a:r>
              <a:rPr lang="en-US" dirty="0" smtClean="0">
                <a:latin typeface="Arial" pitchFamily="-110" charset="0"/>
                <a:ea typeface="ＭＳ Ｐゴシック" pitchFamily="-110" charset="-128"/>
                <a:cs typeface="ＭＳ Ｐゴシック" pitchFamily="-110" charset="-128"/>
              </a:rPr>
              <a:t>less vulnerable to being broken than encryption.</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544211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Typically, symmetric encryption is applied to a</a:t>
            </a:r>
          </a:p>
          <a:p>
            <a:pPr>
              <a:defRPr/>
            </a:pPr>
            <a:r>
              <a:rPr lang="en-US" dirty="0" smtClean="0"/>
              <a:t>unit of data larger than a single 64-bit or 128-bit block. E-mail messages, network</a:t>
            </a:r>
          </a:p>
          <a:p>
            <a:pPr>
              <a:defRPr/>
            </a:pPr>
            <a:r>
              <a:rPr lang="en-US" dirty="0" smtClean="0"/>
              <a:t>packets, database records, and other plaintext sources must be broken up into a</a:t>
            </a:r>
          </a:p>
          <a:p>
            <a:pPr>
              <a:defRPr/>
            </a:pPr>
            <a:r>
              <a:rPr lang="en-US" dirty="0" smtClean="0"/>
              <a:t>series of fixed-length block for encryption by a symmetric block cipher. The simplest</a:t>
            </a:r>
          </a:p>
          <a:p>
            <a:pPr>
              <a:defRPr/>
            </a:pPr>
            <a:r>
              <a:rPr lang="en-US" dirty="0" smtClean="0"/>
              <a:t>approach to multiple-block encryption is known as electronic codebook (ECB)</a:t>
            </a:r>
          </a:p>
          <a:p>
            <a:pPr>
              <a:defRPr/>
            </a:pPr>
            <a:r>
              <a:rPr lang="en-US" dirty="0" smtClean="0"/>
              <a:t>mode, in which plaintext is handled </a:t>
            </a:r>
            <a:r>
              <a:rPr lang="en-US" i="1" dirty="0" err="1" smtClean="0"/>
              <a:t>b</a:t>
            </a:r>
            <a:r>
              <a:rPr lang="en-US" i="1" dirty="0" smtClean="0"/>
              <a:t> bits at a time and each block of plaintext is</a:t>
            </a:r>
          </a:p>
          <a:p>
            <a:pPr>
              <a:defRPr/>
            </a:pPr>
            <a:r>
              <a:rPr lang="en-US" dirty="0" smtClean="0"/>
              <a:t>encrypted using the same key. Typically </a:t>
            </a:r>
            <a:r>
              <a:rPr lang="en-US" i="1" dirty="0" smtClean="0"/>
              <a:t>b =64 or b =128</a:t>
            </a:r>
            <a:endParaRPr lang="en-US" dirty="0" smtClean="0"/>
          </a:p>
          <a:p>
            <a:pPr>
              <a:defRPr/>
            </a:pPr>
            <a:endParaRPr lang="en-US" dirty="0" smtClean="0"/>
          </a:p>
          <a:p>
            <a:pPr>
              <a:defRPr/>
            </a:pPr>
            <a:r>
              <a:rPr lang="en-US" dirty="0" smtClean="0"/>
              <a:t>For lengthy messages, the ECB mode may not be secure. A cryptanalyst may</a:t>
            </a:r>
          </a:p>
          <a:p>
            <a:pPr>
              <a:defRPr/>
            </a:pPr>
            <a:r>
              <a:rPr lang="en-US" dirty="0" smtClean="0"/>
              <a:t>be able to exploit regularities in the plaintext to ease the task of decryption. For</a:t>
            </a:r>
          </a:p>
          <a:p>
            <a:pPr>
              <a:defRPr/>
            </a:pPr>
            <a:r>
              <a:rPr lang="en-US" dirty="0" smtClean="0"/>
              <a:t>example, if it is known that the message always starts out with certain predefined</a:t>
            </a:r>
          </a:p>
          <a:p>
            <a:pPr>
              <a:defRPr/>
            </a:pPr>
            <a:r>
              <a:rPr lang="en-US" dirty="0" smtClean="0"/>
              <a:t>fields, then the cryptanalyst may have a number of known plaintext-</a:t>
            </a:r>
            <a:r>
              <a:rPr lang="en-US" dirty="0" err="1" smtClean="0"/>
              <a:t>ciphertext</a:t>
            </a:r>
            <a:r>
              <a:rPr lang="en-US" dirty="0" smtClean="0"/>
              <a:t> pairs</a:t>
            </a:r>
          </a:p>
          <a:p>
            <a:pPr>
              <a:defRPr/>
            </a:pPr>
            <a:r>
              <a:rPr lang="en-US" dirty="0" smtClean="0"/>
              <a:t>to work with.</a:t>
            </a:r>
          </a:p>
          <a:p>
            <a:pPr>
              <a:defRPr/>
            </a:pPr>
            <a:endParaRPr lang="en-US" dirty="0" smtClean="0"/>
          </a:p>
          <a:p>
            <a:pPr>
              <a:defRPr/>
            </a:pPr>
            <a:r>
              <a:rPr lang="en-US" dirty="0" smtClean="0"/>
              <a:t>To increase the security of symmetric block encryption for large sequences</a:t>
            </a:r>
          </a:p>
          <a:p>
            <a:pPr>
              <a:defRPr/>
            </a:pPr>
            <a:r>
              <a:rPr lang="en-US" dirty="0" smtClean="0"/>
              <a:t>of data, a number of alternative techniques have been developed, called </a:t>
            </a:r>
            <a:r>
              <a:rPr lang="en-US" b="1" dirty="0" smtClean="0"/>
              <a:t>modes of</a:t>
            </a:r>
          </a:p>
          <a:p>
            <a:pPr>
              <a:defRPr/>
            </a:pPr>
            <a:r>
              <a:rPr lang="en-US" b="1" dirty="0" smtClean="0"/>
              <a:t>operation. </a:t>
            </a:r>
            <a:r>
              <a:rPr lang="en-US" dirty="0" smtClean="0"/>
              <a:t>These modes overcome the weaknesses of ECB; each mode has its own</a:t>
            </a:r>
          </a:p>
          <a:p>
            <a:pPr>
              <a:defRPr/>
            </a:pPr>
            <a:r>
              <a:rPr lang="en-US" dirty="0" smtClean="0"/>
              <a:t>particular advantages. This topic is explored in Chapter 20.</a:t>
            </a:r>
            <a:endParaRPr lang="en-US" dirty="0"/>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27</a:t>
            </a:fld>
            <a:endParaRPr lang="en-AU" smtClean="0">
              <a:latin typeface="Arial" pitchFamily="-110" charset="0"/>
            </a:endParaRPr>
          </a:p>
        </p:txBody>
      </p:sp>
    </p:spTree>
    <p:extLst>
      <p:ext uri="{BB962C8B-B14F-4D97-AF65-F5344CB8AC3E}">
        <p14:creationId xmlns:p14="http://schemas.microsoft.com/office/powerpoint/2010/main" val="3489089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28</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smtClean="0">
                <a:latin typeface="Arial" pitchFamily="-110" charset="0"/>
                <a:ea typeface="ＭＳ Ｐゴシック" pitchFamily="-110" charset="-128"/>
                <a:cs typeface="ＭＳ Ｐゴシック" pitchFamily="-110" charset="-128"/>
              </a:rPr>
              <a:t>To authenticate a message, the message digest is sent with the message in such</a:t>
            </a:r>
          </a:p>
          <a:p>
            <a:r>
              <a:rPr lang="en-US" dirty="0" smtClean="0">
                <a:latin typeface="Arial" pitchFamily="-110" charset="0"/>
                <a:ea typeface="ＭＳ Ｐゴシック" pitchFamily="-110" charset="-128"/>
                <a:cs typeface="ＭＳ Ｐゴシック" pitchFamily="-110" charset="-128"/>
              </a:rPr>
              <a:t>a way that the message digest is authentic. Figure 2.5 illustrates three ways in</a:t>
            </a:r>
          </a:p>
          <a:p>
            <a:r>
              <a:rPr lang="en-US" dirty="0" smtClean="0">
                <a:latin typeface="Arial" pitchFamily="-110" charset="0"/>
                <a:ea typeface="ＭＳ Ｐゴシック" pitchFamily="-110" charset="-128"/>
                <a:cs typeface="ＭＳ Ｐゴシック" pitchFamily="-110" charset="-128"/>
              </a:rPr>
              <a:t>which the message can be authenticated using a hash code. The message digest</a:t>
            </a:r>
          </a:p>
          <a:p>
            <a:r>
              <a:rPr lang="en-US" dirty="0" smtClean="0">
                <a:latin typeface="Arial" pitchFamily="-110" charset="0"/>
                <a:ea typeface="ＭＳ Ｐゴシック" pitchFamily="-110" charset="-128"/>
                <a:cs typeface="ＭＳ Ｐゴシック" pitchFamily="-110" charset="-128"/>
              </a:rPr>
              <a:t>can be encrypted using symmetric encryption (part a); if it is assumed that only</a:t>
            </a:r>
          </a:p>
          <a:p>
            <a:r>
              <a:rPr lang="en-US" dirty="0" smtClean="0">
                <a:latin typeface="Arial" pitchFamily="-110" charset="0"/>
                <a:ea typeface="ＭＳ Ｐゴシック" pitchFamily="-110" charset="-128"/>
                <a:cs typeface="ＭＳ Ｐゴシック" pitchFamily="-110" charset="-128"/>
              </a:rPr>
              <a:t>the sender and receiver share the encryption key, then authenticity is assured. The</a:t>
            </a:r>
          </a:p>
          <a:p>
            <a:r>
              <a:rPr lang="en-US" dirty="0" smtClean="0">
                <a:latin typeface="Arial" pitchFamily="-110" charset="0"/>
                <a:ea typeface="ＭＳ Ｐゴシック" pitchFamily="-110" charset="-128"/>
                <a:cs typeface="ＭＳ Ｐゴシック" pitchFamily="-110" charset="-128"/>
              </a:rPr>
              <a:t>message digest can also be encrypted using public-key encryption (part b); this is</a:t>
            </a:r>
          </a:p>
          <a:p>
            <a:r>
              <a:rPr lang="en-US" dirty="0" smtClean="0">
                <a:latin typeface="Arial" pitchFamily="-110" charset="0"/>
                <a:ea typeface="ＭＳ Ｐゴシック" pitchFamily="-110" charset="-128"/>
                <a:cs typeface="ＭＳ Ｐゴシック" pitchFamily="-110" charset="-128"/>
              </a:rPr>
              <a:t>explained in Section 2.3. The public-key approach has two advantages: It provides</a:t>
            </a:r>
          </a:p>
          <a:p>
            <a:r>
              <a:rPr lang="en-US" dirty="0" smtClean="0">
                <a:latin typeface="Arial" pitchFamily="-110" charset="0"/>
                <a:ea typeface="ＭＳ Ｐゴシック" pitchFamily="-110" charset="-128"/>
                <a:cs typeface="ＭＳ Ｐゴシック" pitchFamily="-110" charset="-128"/>
              </a:rPr>
              <a:t>a digital signature as well as message authentication; and it does not require the</a:t>
            </a:r>
          </a:p>
          <a:p>
            <a:r>
              <a:rPr lang="en-US" dirty="0" smtClean="0">
                <a:latin typeface="Arial" pitchFamily="-110" charset="0"/>
                <a:ea typeface="ＭＳ Ｐゴシック" pitchFamily="-110" charset="-128"/>
                <a:cs typeface="ＭＳ Ｐゴシック" pitchFamily="-110" charset="-128"/>
              </a:rPr>
              <a:t>distribution of keys to communicating parties.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These two approaches have an advantage over approaches that encrypt the</a:t>
            </a:r>
          </a:p>
          <a:p>
            <a:r>
              <a:rPr lang="en-US" dirty="0" smtClean="0">
                <a:latin typeface="Arial" pitchFamily="-110" charset="0"/>
                <a:ea typeface="ＭＳ Ｐゴシック" pitchFamily="-110" charset="-128"/>
                <a:cs typeface="ＭＳ Ｐゴシック" pitchFamily="-110" charset="-128"/>
              </a:rPr>
              <a:t>entire message in that less computation is required. But an even more common approach is</a:t>
            </a:r>
          </a:p>
          <a:p>
            <a:r>
              <a:rPr lang="en-US" dirty="0" smtClean="0">
                <a:latin typeface="Arial" pitchFamily="-110" charset="0"/>
                <a:ea typeface="ＭＳ Ｐゴシック" pitchFamily="-110" charset="-128"/>
                <a:cs typeface="ＭＳ Ｐゴシック" pitchFamily="-110" charset="-128"/>
              </a:rPr>
              <a:t> the use of a technique that avoids encryption altogether. Several reasons</a:t>
            </a:r>
          </a:p>
          <a:p>
            <a:r>
              <a:rPr lang="en-US" dirty="0" smtClean="0">
                <a:latin typeface="Arial" pitchFamily="-110" charset="0"/>
                <a:ea typeface="ＭＳ Ｐゴシック" pitchFamily="-110" charset="-128"/>
                <a:cs typeface="ＭＳ Ｐゴシック" pitchFamily="-110" charset="-128"/>
              </a:rPr>
              <a:t>for this interest are pointed out in [TSUD92]:</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smtClean="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smtClean="0">
                <a:latin typeface="Arial" pitchFamily="-110" charset="0"/>
                <a:ea typeface="ＭＳ Ｐゴシック" pitchFamily="-110" charset="-128"/>
                <a:cs typeface="ＭＳ Ｐゴシック" pitchFamily="-110" charset="-128"/>
              </a:rPr>
              <a:t>and out of a system.</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smtClean="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smtClean="0">
                <a:latin typeface="Arial" pitchFamily="-110" charset="0"/>
                <a:ea typeface="ＭＳ Ｐゴシック" pitchFamily="-110" charset="-128"/>
                <a:cs typeface="ＭＳ Ｐゴシック" pitchFamily="-110" charset="-128"/>
              </a:rPr>
              <a:t>this capability.</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smtClean="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An encryption algorithm may be protected by a patent.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Figure 2.5c shows a technique that uses a hash function but no encryption</a:t>
            </a:r>
          </a:p>
          <a:p>
            <a:r>
              <a:rPr lang="en-US" dirty="0" smtClean="0">
                <a:latin typeface="Arial" pitchFamily="-110" charset="0"/>
                <a:ea typeface="ＭＳ Ｐゴシック" pitchFamily="-110" charset="-128"/>
                <a:cs typeface="ＭＳ Ｐゴシック" pitchFamily="-110" charset="-128"/>
              </a:rPr>
              <a:t>for message authentication. This technique, known as a keyed hash MAC, assumes</a:t>
            </a:r>
          </a:p>
          <a:p>
            <a:r>
              <a:rPr lang="en-US" dirty="0" smtClean="0">
                <a:latin typeface="Arial" pitchFamily="-110" charset="0"/>
                <a:ea typeface="ＭＳ Ｐゴシック" pitchFamily="-110" charset="-128"/>
                <a:cs typeface="ＭＳ Ｐゴシック" pitchFamily="-110" charset="-128"/>
              </a:rPr>
              <a:t>that two communicating parties, say A and B, share a common secret key </a:t>
            </a:r>
            <a:r>
              <a:rPr lang="en-US" i="1" dirty="0" smtClean="0">
                <a:latin typeface="Arial" pitchFamily="-110" charset="0"/>
                <a:ea typeface="ＭＳ Ｐゴシック" pitchFamily="-110" charset="-128"/>
                <a:cs typeface="ＭＳ Ｐゴシック" pitchFamily="-110" charset="-128"/>
              </a:rPr>
              <a:t>K.</a:t>
            </a:r>
          </a:p>
          <a:p>
            <a:r>
              <a:rPr lang="en-US" dirty="0" smtClean="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smtClean="0">
                <a:latin typeface="Arial" pitchFamily="-110" charset="0"/>
                <a:ea typeface="ＭＳ Ｐゴシック" pitchFamily="-110" charset="-128"/>
                <a:cs typeface="ＭＳ Ｐゴシック" pitchFamily="-110" charset="-128"/>
              </a:rPr>
              <a:t>approach illustrated in Figure 2.5c, when A has a message to send to B, it calculates</a:t>
            </a:r>
          </a:p>
          <a:p>
            <a:r>
              <a:rPr lang="en-US" dirty="0" smtClean="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smtClean="0">
                <a:latin typeface="Arial" pitchFamily="-110" charset="0"/>
                <a:ea typeface="ＭＳ Ｐゴシック" pitchFamily="-110" charset="-128"/>
                <a:cs typeface="ＭＳ Ｐゴシック" pitchFamily="-110" charset="-128"/>
              </a:rPr>
              <a:t>MD</a:t>
            </a:r>
            <a:r>
              <a:rPr lang="en-US" i="1" baseline="-25000" dirty="0" smtClean="0">
                <a:latin typeface="Arial" pitchFamily="-110" charset="0"/>
                <a:ea typeface="ＭＳ Ｐゴシック" pitchFamily="-110" charset="-128"/>
                <a:cs typeface="ＭＳ Ｐゴシック" pitchFamily="-110" charset="-128"/>
              </a:rPr>
              <a:t>M</a:t>
            </a:r>
            <a:r>
              <a:rPr lang="en-US" i="1" dirty="0" smtClean="0">
                <a:latin typeface="Arial" pitchFamily="-110" charset="0"/>
                <a:ea typeface="ＭＳ Ｐゴシック" pitchFamily="-110" charset="-128"/>
                <a:cs typeface="ＭＳ Ｐゴシック" pitchFamily="-110" charset="-128"/>
              </a:rPr>
              <a:t> = H(K </a:t>
            </a:r>
            <a:r>
              <a:rPr lang="en-US" i="1" dirty="0" err="1" smtClean="0">
                <a:latin typeface="Arial" pitchFamily="-110" charset="0"/>
                <a:ea typeface="ＭＳ Ｐゴシック" pitchFamily="-110" charset="-128"/>
                <a:cs typeface="ＭＳ Ｐゴシック" pitchFamily="-110" charset="-128"/>
              </a:rPr>
              <a:t>ll</a:t>
            </a:r>
            <a:r>
              <a:rPr lang="en-US" i="1" dirty="0" smtClean="0">
                <a:latin typeface="Arial" pitchFamily="-110" charset="0"/>
                <a:ea typeface="ＭＳ Ｐゴシック" pitchFamily="-110" charset="-128"/>
                <a:cs typeface="ＭＳ Ｐゴシック" pitchFamily="-110" charset="-128"/>
              </a:rPr>
              <a:t> M </a:t>
            </a:r>
            <a:r>
              <a:rPr lang="en-US" i="1" dirty="0" err="1" smtClean="0">
                <a:latin typeface="Arial" pitchFamily="-110" charset="0"/>
                <a:ea typeface="ＭＳ Ｐゴシック" pitchFamily="-110" charset="-128"/>
                <a:cs typeface="ＭＳ Ｐゴシック" pitchFamily="-110" charset="-128"/>
              </a:rPr>
              <a:t>ll</a:t>
            </a:r>
            <a:r>
              <a:rPr lang="en-US" i="1" dirty="0" smtClean="0">
                <a:latin typeface="Arial" pitchFamily="-110" charset="0"/>
                <a:ea typeface="ＭＳ Ｐゴシック" pitchFamily="-110" charset="-128"/>
                <a:cs typeface="ＭＳ Ｐゴシック" pitchFamily="-110" charset="-128"/>
              </a:rPr>
              <a:t> K). It then sends [ M ii MD</a:t>
            </a:r>
            <a:r>
              <a:rPr lang="en-US" i="1" baseline="-25000" dirty="0" smtClean="0">
                <a:latin typeface="Arial" pitchFamily="-110" charset="0"/>
                <a:ea typeface="ＭＳ Ｐゴシック" pitchFamily="-110" charset="-128"/>
                <a:cs typeface="ＭＳ Ｐゴシック" pitchFamily="-110" charset="-128"/>
              </a:rPr>
              <a:t>M</a:t>
            </a:r>
            <a:r>
              <a:rPr lang="en-US" i="1" dirty="0" smtClean="0">
                <a:latin typeface="Arial" pitchFamily="-110" charset="0"/>
                <a:ea typeface="ＭＳ Ｐゴシック" pitchFamily="-110" charset="-128"/>
                <a:cs typeface="ＭＳ Ｐゴシック" pitchFamily="-110" charset="-128"/>
              </a:rPr>
              <a:t>] to B. Because B possesses K, it can</a:t>
            </a:r>
          </a:p>
          <a:p>
            <a:r>
              <a:rPr lang="en-US" dirty="0" err="1" smtClean="0">
                <a:latin typeface="Arial" pitchFamily="-110" charset="0"/>
                <a:ea typeface="ＭＳ Ｐゴシック" pitchFamily="-110" charset="-128"/>
                <a:cs typeface="ＭＳ Ｐゴシック" pitchFamily="-110" charset="-128"/>
              </a:rPr>
              <a:t>recompute</a:t>
            </a:r>
            <a:r>
              <a:rPr lang="en-US" dirty="0" smtClean="0">
                <a:latin typeface="Arial" pitchFamily="-110" charset="0"/>
                <a:ea typeface="ＭＳ Ｐゴシック" pitchFamily="-110" charset="-128"/>
                <a:cs typeface="ＭＳ Ｐゴシック" pitchFamily="-110" charset="-128"/>
              </a:rPr>
              <a:t> H(</a:t>
            </a:r>
            <a:r>
              <a:rPr lang="en-US" i="1" dirty="0" smtClean="0">
                <a:latin typeface="Arial" pitchFamily="-110" charset="0"/>
                <a:ea typeface="ＭＳ Ｐゴシック" pitchFamily="-110" charset="-128"/>
                <a:cs typeface="ＭＳ Ｐゴシック" pitchFamily="-110" charset="-128"/>
              </a:rPr>
              <a:t>K</a:t>
            </a:r>
            <a:r>
              <a:rPr lang="en-US" i="1" baseline="0" dirty="0" smtClean="0">
                <a:latin typeface="Arial" pitchFamily="-110" charset="0"/>
                <a:ea typeface="ＭＳ Ｐゴシック" pitchFamily="-110" charset="-128"/>
                <a:cs typeface="ＭＳ Ｐゴシック" pitchFamily="-110" charset="-128"/>
              </a:rPr>
              <a:t> </a:t>
            </a:r>
            <a:r>
              <a:rPr lang="en-US" i="1" baseline="0" dirty="0" err="1" smtClean="0">
                <a:latin typeface="Arial" pitchFamily="-110" charset="0"/>
                <a:ea typeface="ＭＳ Ｐゴシック" pitchFamily="-110" charset="-128"/>
                <a:cs typeface="ＭＳ Ｐゴシック" pitchFamily="-110" charset="-128"/>
              </a:rPr>
              <a:t>ll</a:t>
            </a:r>
            <a:r>
              <a:rPr lang="en-US" i="1" baseline="0" dirty="0" smtClean="0">
                <a:latin typeface="Arial" pitchFamily="-110" charset="0"/>
                <a:ea typeface="ＭＳ Ｐゴシック" pitchFamily="-110" charset="-128"/>
                <a:cs typeface="ＭＳ Ｐゴシック" pitchFamily="-110" charset="-128"/>
              </a:rPr>
              <a:t> </a:t>
            </a:r>
            <a:r>
              <a:rPr lang="en-US" i="1" dirty="0" smtClean="0">
                <a:latin typeface="Arial" pitchFamily="-110" charset="0"/>
                <a:ea typeface="ＭＳ Ｐゴシック" pitchFamily="-110" charset="-128"/>
                <a:cs typeface="ＭＳ Ｐゴシック" pitchFamily="-110" charset="-128"/>
              </a:rPr>
              <a:t>M</a:t>
            </a:r>
            <a:r>
              <a:rPr lang="en-US" i="1" baseline="0" dirty="0" smtClean="0">
                <a:latin typeface="Arial" pitchFamily="-110" charset="0"/>
                <a:ea typeface="ＭＳ Ｐゴシック" pitchFamily="-110" charset="-128"/>
                <a:cs typeface="ＭＳ Ｐゴシック" pitchFamily="-110" charset="-128"/>
              </a:rPr>
              <a:t> </a:t>
            </a:r>
            <a:r>
              <a:rPr lang="en-US" i="1" baseline="0" dirty="0" err="1" smtClean="0">
                <a:latin typeface="Arial" pitchFamily="-110" charset="0"/>
                <a:ea typeface="ＭＳ Ｐゴシック" pitchFamily="-110" charset="-128"/>
                <a:cs typeface="ＭＳ Ｐゴシック" pitchFamily="-110" charset="-128"/>
              </a:rPr>
              <a:t>ll</a:t>
            </a:r>
            <a:r>
              <a:rPr lang="en-US" i="1" baseline="0" dirty="0" smtClean="0">
                <a:latin typeface="Arial" pitchFamily="-110" charset="0"/>
                <a:ea typeface="ＭＳ Ｐゴシック" pitchFamily="-110" charset="-128"/>
                <a:cs typeface="ＭＳ Ｐゴシック" pitchFamily="-110" charset="-128"/>
              </a:rPr>
              <a:t> </a:t>
            </a:r>
            <a:r>
              <a:rPr lang="en-US" i="1" dirty="0" smtClean="0">
                <a:latin typeface="Arial" pitchFamily="-110" charset="0"/>
                <a:ea typeface="ＭＳ Ｐゴシック" pitchFamily="-110" charset="-128"/>
                <a:cs typeface="ＭＳ Ｐゴシック" pitchFamily="-110" charset="-128"/>
              </a:rPr>
              <a:t>K) and verify MD</a:t>
            </a:r>
            <a:r>
              <a:rPr lang="en-US" i="1" baseline="-25000" dirty="0" smtClean="0">
                <a:latin typeface="Arial" pitchFamily="-110" charset="0"/>
                <a:ea typeface="ＭＳ Ｐゴシック" pitchFamily="-110" charset="-128"/>
                <a:cs typeface="ＭＳ Ｐゴシック" pitchFamily="-110" charset="-128"/>
              </a:rPr>
              <a:t>M</a:t>
            </a:r>
            <a:r>
              <a:rPr lang="en-US" i="1" dirty="0" smtClean="0">
                <a:latin typeface="Arial" pitchFamily="-110" charset="0"/>
                <a:ea typeface="ＭＳ Ｐゴシック" pitchFamily="-110" charset="-128"/>
                <a:cs typeface="ＭＳ Ｐゴシック" pitchFamily="-110" charset="-128"/>
              </a:rPr>
              <a:t>. Because the secret key itself is not sent, it</a:t>
            </a:r>
          </a:p>
          <a:p>
            <a:r>
              <a:rPr lang="en-US" dirty="0" smtClean="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smtClean="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smtClean="0">
                <a:latin typeface="Arial" pitchFamily="-110" charset="0"/>
                <a:ea typeface="ＭＳ Ｐゴシック" pitchFamily="-110" charset="-128"/>
                <a:cs typeface="ＭＳ Ｐゴシック" pitchFamily="-110" charset="-128"/>
              </a:rPr>
              <a:t>false message.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smtClean="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smtClean="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smtClean="0">
                <a:latin typeface="Arial" pitchFamily="-110" charset="0"/>
                <a:ea typeface="ＭＳ Ｐゴシック" pitchFamily="-110" charset="-128"/>
                <a:cs typeface="ＭＳ Ｐゴシック" pitchFamily="-110" charset="-128"/>
              </a:rPr>
              <a:t>as HMAC, which is somewhat more complex than the approach of Figure 2.5c and</a:t>
            </a:r>
          </a:p>
          <a:p>
            <a:r>
              <a:rPr lang="en-US" dirty="0" smtClean="0">
                <a:latin typeface="Arial" pitchFamily="-110" charset="0"/>
                <a:ea typeface="ＭＳ Ｐゴシック" pitchFamily="-110" charset="-128"/>
                <a:cs typeface="ＭＳ Ｐゴシック" pitchFamily="-110" charset="-128"/>
              </a:rPr>
              <a:t>which has become the standard approach for a keyed hash MAC.</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56104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1A12AB6-AC26-CC4E-BAFD-5F9DABEAF22B}" type="slidenum">
              <a:rPr lang="en-AU">
                <a:latin typeface="Arial" pitchFamily="-110" charset="0"/>
              </a:rPr>
              <a:pPr/>
              <a:t>29</a:t>
            </a:fld>
            <a:endParaRPr lang="en-AU">
              <a:latin typeface="Arial" pitchFamily="-110"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The purpose of a hash function is to produce a</a:t>
            </a:r>
          </a:p>
          <a:p>
            <a:r>
              <a:rPr lang="en-US" b="0" dirty="0" smtClean="0">
                <a:latin typeface="Arial" pitchFamily="-110" charset="0"/>
                <a:ea typeface="ＭＳ Ｐゴシック" pitchFamily="-110" charset="-128"/>
                <a:cs typeface="ＭＳ Ｐゴシック" pitchFamily="-110" charset="-128"/>
              </a:rPr>
              <a:t>“fingerprint” of a file, message, or other block of data. To be useful for message</a:t>
            </a:r>
          </a:p>
          <a:p>
            <a:r>
              <a:rPr lang="en-US" b="0" dirty="0" smtClean="0">
                <a:latin typeface="Arial" pitchFamily="-110" charset="0"/>
                <a:ea typeface="ＭＳ Ｐゴシック" pitchFamily="-110" charset="-128"/>
                <a:cs typeface="ＭＳ Ｐゴシック" pitchFamily="-110" charset="-128"/>
              </a:rPr>
              <a:t>authentication, a hash function H must have the following properties: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1. H can be applied to a block of data of any size.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2. H produces a fixed-length output.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3. </a:t>
            </a:r>
            <a:r>
              <a:rPr lang="en-US" b="0" dirty="0" err="1" smtClean="0">
                <a:latin typeface="Arial" pitchFamily="-110" charset="0"/>
                <a:ea typeface="ＭＳ Ｐゴシック" pitchFamily="-110" charset="-128"/>
                <a:cs typeface="ＭＳ Ｐゴシック" pitchFamily="-110" charset="-128"/>
              </a:rPr>
              <a:t>H(</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is relatively easy to compute for any given </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making both hardware and</a:t>
            </a:r>
          </a:p>
          <a:p>
            <a:r>
              <a:rPr lang="en-US" b="0" dirty="0" smtClean="0">
                <a:latin typeface="Arial" pitchFamily="-110" charset="0"/>
                <a:ea typeface="ＭＳ Ｐゴシック" pitchFamily="-110" charset="-128"/>
                <a:cs typeface="ＭＳ Ｐゴシック" pitchFamily="-110" charset="-128"/>
              </a:rPr>
              <a:t>software implementations practical.</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4. For any given code </a:t>
            </a:r>
            <a:r>
              <a:rPr lang="en-US" b="0" i="1" dirty="0" err="1" smtClean="0">
                <a:latin typeface="Arial" pitchFamily="-110" charset="0"/>
                <a:ea typeface="ＭＳ Ｐゴシック" pitchFamily="-110" charset="-128"/>
                <a:cs typeface="ＭＳ Ｐゴシック" pitchFamily="-110" charset="-128"/>
              </a:rPr>
              <a:t>h</a:t>
            </a:r>
            <a:r>
              <a:rPr lang="en-US" b="0" i="1" dirty="0" smtClean="0">
                <a:latin typeface="Arial" pitchFamily="-110" charset="0"/>
                <a:ea typeface="ＭＳ Ｐゴシック" pitchFamily="-110" charset="-128"/>
                <a:cs typeface="ＭＳ Ｐゴシック" pitchFamily="-110" charset="-128"/>
              </a:rPr>
              <a:t>, it is computationally infeasible to find </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such that</a:t>
            </a:r>
          </a:p>
          <a:p>
            <a:r>
              <a:rPr lang="en-US" b="0" dirty="0" err="1" smtClean="0">
                <a:latin typeface="Arial" pitchFamily="-110" charset="0"/>
                <a:ea typeface="ＭＳ Ｐゴシック" pitchFamily="-110" charset="-128"/>
                <a:cs typeface="ＭＳ Ｐゴシック" pitchFamily="-110" charset="-128"/>
              </a:rPr>
              <a:t>H(</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h</a:t>
            </a:r>
            <a:r>
              <a:rPr lang="en-US" b="0" i="1" dirty="0" smtClean="0">
                <a:latin typeface="Arial" pitchFamily="-110" charset="0"/>
                <a:ea typeface="ＭＳ Ｐゴシック" pitchFamily="-110" charset="-128"/>
                <a:cs typeface="ＭＳ Ｐゴシック" pitchFamily="-110" charset="-128"/>
              </a:rPr>
              <a:t>. A hash function with this property is referred to as one-way or </a:t>
            </a:r>
            <a:r>
              <a:rPr lang="en-US" b="0" i="1" dirty="0" err="1" smtClean="0">
                <a:latin typeface="Arial" pitchFamily="-110" charset="0"/>
                <a:ea typeface="ＭＳ Ｐゴシック" pitchFamily="-110" charset="-128"/>
                <a:cs typeface="ＭＳ Ｐゴシック" pitchFamily="-110" charset="-128"/>
              </a:rPr>
              <a:t>preimage</a:t>
            </a:r>
            <a:endParaRPr lang="en-US" b="0" i="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resistant.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5. For any given block </a:t>
            </a:r>
            <a:r>
              <a:rPr lang="en-US" b="0" i="1" dirty="0" smtClean="0">
                <a:latin typeface="Arial" pitchFamily="-110" charset="0"/>
                <a:ea typeface="ＭＳ Ｐゴシック" pitchFamily="-110" charset="-128"/>
                <a:cs typeface="ＭＳ Ｐゴシック" pitchFamily="-110" charset="-128"/>
              </a:rPr>
              <a:t>x, it is computationally infeasible to find y ≠ x with</a:t>
            </a:r>
          </a:p>
          <a:p>
            <a:r>
              <a:rPr lang="en-US" b="0" dirty="0" err="1" smtClean="0">
                <a:latin typeface="Arial" pitchFamily="-110" charset="0"/>
                <a:ea typeface="ＭＳ Ｐゴシック" pitchFamily="-110" charset="-128"/>
                <a:cs typeface="ＭＳ Ｐゴシック" pitchFamily="-110" charset="-128"/>
              </a:rPr>
              <a:t>H(</a:t>
            </a:r>
            <a:r>
              <a:rPr lang="en-US" b="0" i="1" dirty="0" err="1" smtClean="0">
                <a:latin typeface="Arial" pitchFamily="-110" charset="0"/>
                <a:ea typeface="ＭＳ Ｐゴシック" pitchFamily="-110" charset="-128"/>
                <a:cs typeface="ＭＳ Ｐゴシック" pitchFamily="-110" charset="-128"/>
              </a:rPr>
              <a:t>y</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H(x</a:t>
            </a:r>
            <a:r>
              <a:rPr lang="en-US" b="0" i="1" dirty="0" smtClean="0">
                <a:latin typeface="Arial" pitchFamily="-110" charset="0"/>
                <a:ea typeface="ＭＳ Ｐゴシック" pitchFamily="-110" charset="-128"/>
                <a:cs typeface="ＭＳ Ｐゴシック" pitchFamily="-110" charset="-128"/>
              </a:rPr>
              <a:t>). A hash function with this property is referred to as second </a:t>
            </a:r>
            <a:r>
              <a:rPr lang="en-US" b="0" i="1" dirty="0" err="1" smtClean="0">
                <a:latin typeface="Arial" pitchFamily="-110" charset="0"/>
                <a:ea typeface="ＭＳ Ｐゴシック" pitchFamily="-110" charset="-128"/>
                <a:cs typeface="ＭＳ Ｐゴシック" pitchFamily="-110" charset="-128"/>
              </a:rPr>
              <a:t>preimage</a:t>
            </a:r>
            <a:endParaRPr lang="en-US" b="0" i="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resistant. This is sometimes referred to as weak collision resistant.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6. It is computationally infeasible to find any pair (</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y</a:t>
            </a:r>
            <a:r>
              <a:rPr lang="en-US" b="0" i="1" dirty="0" smtClean="0">
                <a:latin typeface="Arial" pitchFamily="-110" charset="0"/>
                <a:ea typeface="ＭＳ Ｐゴシック" pitchFamily="-110" charset="-128"/>
                <a:cs typeface="ＭＳ Ｐゴシック" pitchFamily="-110" charset="-128"/>
              </a:rPr>
              <a:t>) such that </a:t>
            </a:r>
            <a:r>
              <a:rPr lang="en-US" b="0" i="1" dirty="0" err="1" smtClean="0">
                <a:latin typeface="Arial" pitchFamily="-110" charset="0"/>
                <a:ea typeface="ＭＳ Ｐゴシック" pitchFamily="-110" charset="-128"/>
                <a:cs typeface="ＭＳ Ｐゴシック" pitchFamily="-110" charset="-128"/>
              </a:rPr>
              <a:t>H(x</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H(y</a:t>
            </a:r>
            <a:r>
              <a:rPr lang="en-US" b="0" i="1" dirty="0" smtClean="0">
                <a:latin typeface="Arial" pitchFamily="-110" charset="0"/>
                <a:ea typeface="ＭＳ Ｐゴシック" pitchFamily="-110" charset="-128"/>
                <a:cs typeface="ＭＳ Ｐゴシック" pitchFamily="-110" charset="-128"/>
              </a:rPr>
              <a:t>).</a:t>
            </a:r>
          </a:p>
          <a:p>
            <a:r>
              <a:rPr lang="en-US" b="0" dirty="0" smtClean="0">
                <a:latin typeface="Arial" pitchFamily="-110" charset="0"/>
                <a:ea typeface="ＭＳ Ｐゴシック" pitchFamily="-110" charset="-128"/>
                <a:cs typeface="ＭＳ Ｐゴシック" pitchFamily="-110" charset="-128"/>
              </a:rPr>
              <a:t>A hash function with this property is referred to as collision resistant. This is</a:t>
            </a:r>
          </a:p>
          <a:p>
            <a:r>
              <a:rPr lang="en-US" b="0" dirty="0" smtClean="0">
                <a:latin typeface="Arial" pitchFamily="-110" charset="0"/>
                <a:ea typeface="ＭＳ Ｐゴシック" pitchFamily="-110" charset="-128"/>
                <a:cs typeface="ＭＳ Ｐゴシック" pitchFamily="-110" charset="-128"/>
              </a:rPr>
              <a:t>sometimes referred to as strong collision resistant.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first three properties are requirements for the practical application of a hash</a:t>
            </a:r>
          </a:p>
          <a:p>
            <a:r>
              <a:rPr lang="en-US" b="0" dirty="0" smtClean="0">
                <a:latin typeface="Arial" pitchFamily="-110" charset="0"/>
                <a:ea typeface="ＭＳ Ｐゴシック" pitchFamily="-110" charset="-128"/>
                <a:cs typeface="ＭＳ Ｐゴシック" pitchFamily="-110" charset="-128"/>
              </a:rPr>
              <a:t>function to message authentication.</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fourth property is the one-way property: It is easy to generate a code given a</a:t>
            </a:r>
          </a:p>
          <a:p>
            <a:r>
              <a:rPr lang="en-US" b="0" dirty="0" smtClean="0">
                <a:latin typeface="Arial" pitchFamily="-110" charset="0"/>
                <a:ea typeface="ＭＳ Ｐゴシック" pitchFamily="-110" charset="-128"/>
                <a:cs typeface="ＭＳ Ｐゴシック" pitchFamily="-110" charset="-128"/>
              </a:rPr>
              <a:t>message, but virtually impossible to generate a message given a code. This property is</a:t>
            </a:r>
          </a:p>
          <a:p>
            <a:r>
              <a:rPr lang="en-US" b="0" dirty="0" smtClean="0">
                <a:latin typeface="Arial" pitchFamily="-110" charset="0"/>
                <a:ea typeface="ＭＳ Ｐゴシック" pitchFamily="-110" charset="-128"/>
                <a:cs typeface="ＭＳ Ｐゴシック" pitchFamily="-110" charset="-128"/>
              </a:rPr>
              <a:t>important if the authentication technique involves the use of a secret value (Figure 2.5c).</a:t>
            </a:r>
          </a:p>
          <a:p>
            <a:r>
              <a:rPr lang="en-US" b="0" dirty="0" smtClean="0">
                <a:latin typeface="Arial" pitchFamily="-110" charset="0"/>
                <a:ea typeface="ＭＳ Ｐゴシック" pitchFamily="-110" charset="-128"/>
                <a:cs typeface="ＭＳ Ｐゴシック" pitchFamily="-110" charset="-128"/>
              </a:rPr>
              <a:t>The secret value itself is not sent; however, if the hash function is not one way, an attacker</a:t>
            </a:r>
          </a:p>
          <a:p>
            <a:r>
              <a:rPr lang="en-US" b="0" dirty="0" smtClean="0">
                <a:latin typeface="Arial" pitchFamily="-110" charset="0"/>
                <a:ea typeface="ＭＳ Ｐゴシック" pitchFamily="-110" charset="-128"/>
                <a:cs typeface="ＭＳ Ｐゴシック" pitchFamily="-110" charset="-128"/>
              </a:rPr>
              <a:t>can easily discover the secret value: If the attacker can observe or intercept a transmission,</a:t>
            </a:r>
          </a:p>
          <a:p>
            <a:r>
              <a:rPr lang="en-US" b="0" dirty="0" smtClean="0">
                <a:latin typeface="Arial" pitchFamily="-110" charset="0"/>
                <a:ea typeface="ＭＳ Ｐゴシック" pitchFamily="-110" charset="-128"/>
                <a:cs typeface="ＭＳ Ｐゴシック" pitchFamily="-110" charset="-128"/>
              </a:rPr>
              <a:t>the attacker obtains the message </a:t>
            </a:r>
            <a:r>
              <a:rPr lang="en-US" b="0" i="1" dirty="0" smtClean="0">
                <a:latin typeface="Arial" pitchFamily="-110" charset="0"/>
                <a:ea typeface="ＭＳ Ｐゴシック" pitchFamily="-110" charset="-128"/>
                <a:cs typeface="ＭＳ Ｐゴシック" pitchFamily="-110" charset="-128"/>
              </a:rPr>
              <a:t>M and the hash code MD</a:t>
            </a:r>
            <a:r>
              <a:rPr lang="en-US" b="0" i="1" baseline="-25000" dirty="0" smtClean="0">
                <a:latin typeface="Arial" pitchFamily="-110" charset="0"/>
                <a:ea typeface="ＭＳ Ｐゴシック" pitchFamily="-110" charset="-128"/>
                <a:cs typeface="ＭＳ Ｐゴシック" pitchFamily="-110" charset="-128"/>
              </a:rPr>
              <a:t>M</a:t>
            </a:r>
            <a:r>
              <a:rPr lang="en-US" b="0" i="1" dirty="0" smtClean="0">
                <a:latin typeface="Arial" pitchFamily="-110" charset="0"/>
                <a:ea typeface="ＭＳ Ｐゴシック" pitchFamily="-110" charset="-128"/>
                <a:cs typeface="ＭＳ Ｐゴシック" pitchFamily="-110" charset="-128"/>
              </a:rPr>
              <a:t>  H(S</a:t>
            </a:r>
            <a:r>
              <a:rPr lang="en-US" b="0" i="1" baseline="-25000" dirty="0" smtClean="0">
                <a:latin typeface="Arial" pitchFamily="-110" charset="0"/>
                <a:ea typeface="ＭＳ Ｐゴシック" pitchFamily="-110" charset="-128"/>
                <a:cs typeface="ＭＳ Ｐゴシック" pitchFamily="-110" charset="-128"/>
              </a:rPr>
              <a:t>AB</a:t>
            </a:r>
            <a:r>
              <a:rPr lang="en-US" b="0" i="1" dirty="0" smtClean="0">
                <a:latin typeface="Arial" pitchFamily="-110" charset="0"/>
                <a:ea typeface="ＭＳ Ｐゴシック" pitchFamily="-110" charset="-128"/>
                <a:cs typeface="ＭＳ Ｐゴシック" pitchFamily="-110" charset="-128"/>
              </a:rPr>
              <a:t> || M). The attacker</a:t>
            </a:r>
          </a:p>
          <a:p>
            <a:r>
              <a:rPr lang="en-US" b="0" dirty="0" smtClean="0">
                <a:latin typeface="Arial" pitchFamily="-110" charset="0"/>
                <a:ea typeface="ＭＳ Ｐゴシック" pitchFamily="-110" charset="-128"/>
                <a:cs typeface="ＭＳ Ｐゴシック" pitchFamily="-110" charset="-128"/>
              </a:rPr>
              <a:t>then inverts the hash function to obtain S</a:t>
            </a:r>
            <a:r>
              <a:rPr lang="en-US" b="0" i="1" baseline="-25000" dirty="0" smtClean="0">
                <a:latin typeface="Arial" pitchFamily="-110" charset="0"/>
                <a:ea typeface="ＭＳ Ｐゴシック" pitchFamily="-110" charset="-128"/>
                <a:cs typeface="ＭＳ Ｐゴシック" pitchFamily="-110" charset="-128"/>
              </a:rPr>
              <a:t>AB</a:t>
            </a:r>
            <a:r>
              <a:rPr lang="en-US" b="0" i="1" dirty="0" smtClean="0">
                <a:latin typeface="Arial" pitchFamily="-110" charset="0"/>
                <a:ea typeface="ＭＳ Ｐゴシック" pitchFamily="-110" charset="-128"/>
                <a:cs typeface="ＭＳ Ｐゴシック" pitchFamily="-110" charset="-128"/>
              </a:rPr>
              <a:t> || M  H</a:t>
            </a:r>
            <a:r>
              <a:rPr lang="en-US" b="0" i="1" baseline="30000" dirty="0" smtClean="0">
                <a:latin typeface="Arial" pitchFamily="-110" charset="0"/>
                <a:ea typeface="ＭＳ Ｐゴシック" pitchFamily="-110" charset="-128"/>
                <a:cs typeface="ＭＳ Ｐゴシック" pitchFamily="-110" charset="-128"/>
              </a:rPr>
              <a:t>-1</a:t>
            </a:r>
            <a:r>
              <a:rPr lang="en-US" b="0" i="1" dirty="0" smtClean="0">
                <a:latin typeface="Arial" pitchFamily="-110" charset="0"/>
                <a:ea typeface="ＭＳ Ｐゴシック" pitchFamily="-110" charset="-128"/>
                <a:cs typeface="ＭＳ Ｐゴシック" pitchFamily="-110" charset="-128"/>
              </a:rPr>
              <a:t>(MD</a:t>
            </a:r>
            <a:r>
              <a:rPr lang="en-US" b="0" i="1" baseline="-25000" dirty="0" smtClean="0">
                <a:latin typeface="Arial" pitchFamily="-110" charset="0"/>
                <a:ea typeface="ＭＳ Ｐゴシック" pitchFamily="-110" charset="-128"/>
                <a:cs typeface="ＭＳ Ｐゴシック" pitchFamily="-110" charset="-128"/>
              </a:rPr>
              <a:t>M</a:t>
            </a:r>
            <a:r>
              <a:rPr lang="en-US" b="0" i="1" dirty="0" smtClean="0">
                <a:latin typeface="Arial" pitchFamily="-110" charset="0"/>
                <a:ea typeface="ＭＳ Ｐゴシック" pitchFamily="-110" charset="-128"/>
                <a:cs typeface="ＭＳ Ｐゴシック" pitchFamily="-110" charset="-128"/>
              </a:rPr>
              <a:t>). Because the attacker now</a:t>
            </a:r>
          </a:p>
          <a:p>
            <a:r>
              <a:rPr lang="en-US" b="0" dirty="0" smtClean="0">
                <a:latin typeface="Arial" pitchFamily="-110" charset="0"/>
                <a:ea typeface="ＭＳ Ｐゴシック" pitchFamily="-110" charset="-128"/>
                <a:cs typeface="ＭＳ Ｐゴシック" pitchFamily="-110" charset="-128"/>
              </a:rPr>
              <a:t>has both </a:t>
            </a:r>
            <a:r>
              <a:rPr lang="en-US" b="0" i="1" dirty="0" smtClean="0">
                <a:latin typeface="Arial" pitchFamily="-110" charset="0"/>
                <a:ea typeface="ＭＳ Ｐゴシック" pitchFamily="-110" charset="-128"/>
                <a:cs typeface="ＭＳ Ｐゴシック" pitchFamily="-110" charset="-128"/>
              </a:rPr>
              <a:t>M and S</a:t>
            </a:r>
            <a:r>
              <a:rPr lang="en-US" b="0" i="1" baseline="-25000" dirty="0" smtClean="0">
                <a:latin typeface="Arial" pitchFamily="-110" charset="0"/>
                <a:ea typeface="ＭＳ Ｐゴシック" pitchFamily="-110" charset="-128"/>
                <a:cs typeface="ＭＳ Ｐゴシック" pitchFamily="-110" charset="-128"/>
              </a:rPr>
              <a:t>AB</a:t>
            </a:r>
            <a:r>
              <a:rPr lang="en-US" b="0" i="1" dirty="0" smtClean="0">
                <a:latin typeface="Arial" pitchFamily="-110" charset="0"/>
                <a:ea typeface="ＭＳ Ｐゴシック" pitchFamily="-110" charset="-128"/>
                <a:cs typeface="ＭＳ Ｐゴシック" pitchFamily="-110" charset="-128"/>
              </a:rPr>
              <a:t> || M, it is a trivial matter to recover S</a:t>
            </a:r>
            <a:r>
              <a:rPr lang="en-US" b="0" i="1" baseline="-25000" dirty="0" smtClean="0">
                <a:latin typeface="Arial" pitchFamily="-110" charset="0"/>
                <a:ea typeface="ＭＳ Ｐゴシック" pitchFamily="-110" charset="-128"/>
                <a:cs typeface="ＭＳ Ｐゴシック" pitchFamily="-110" charset="-128"/>
              </a:rPr>
              <a:t>AB</a:t>
            </a:r>
            <a:r>
              <a:rPr lang="en-US" b="0" i="1" dirty="0" smtClean="0">
                <a:latin typeface="Arial" pitchFamily="-110" charset="0"/>
                <a:ea typeface="ＭＳ Ｐゴシック" pitchFamily="-110" charset="-128"/>
                <a:cs typeface="ＭＳ Ｐゴシック" pitchFamily="-110" charset="-128"/>
              </a:rPr>
              <a: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fifth property guarantees that it is impossible to find an alternative</a:t>
            </a:r>
          </a:p>
          <a:p>
            <a:r>
              <a:rPr lang="en-US" b="0" dirty="0" smtClean="0">
                <a:latin typeface="Arial" pitchFamily="-110" charset="0"/>
                <a:ea typeface="ＭＳ Ｐゴシック" pitchFamily="-110" charset="-128"/>
                <a:cs typeface="ＭＳ Ｐゴシック" pitchFamily="-110" charset="-128"/>
              </a:rPr>
              <a:t>message with the same hash value as a given message. This prevents forgery when</a:t>
            </a:r>
          </a:p>
          <a:p>
            <a:r>
              <a:rPr lang="en-US" b="0" dirty="0" smtClean="0">
                <a:latin typeface="Arial" pitchFamily="-110" charset="0"/>
                <a:ea typeface="ＭＳ Ｐゴシック" pitchFamily="-110" charset="-128"/>
                <a:cs typeface="ＭＳ Ｐゴシック" pitchFamily="-110" charset="-128"/>
              </a:rPr>
              <a:t>an encrypted hash code is used (Figures 2.5a and b). If this property were not true,</a:t>
            </a:r>
          </a:p>
          <a:p>
            <a:r>
              <a:rPr lang="en-US" b="0" dirty="0" smtClean="0">
                <a:latin typeface="Arial" pitchFamily="-110" charset="0"/>
                <a:ea typeface="ＭＳ Ｐゴシック" pitchFamily="-110" charset="-128"/>
                <a:cs typeface="ＭＳ Ｐゴシック" pitchFamily="-110" charset="-128"/>
              </a:rPr>
              <a:t>an attacker would be capable of the following sequence: First, observe or intercept</a:t>
            </a:r>
          </a:p>
          <a:p>
            <a:r>
              <a:rPr lang="en-US" b="0" dirty="0" smtClean="0">
                <a:latin typeface="Arial" pitchFamily="-110" charset="0"/>
                <a:ea typeface="ＭＳ Ｐゴシック" pitchFamily="-110" charset="-128"/>
                <a:cs typeface="ＭＳ Ｐゴシック" pitchFamily="-110" charset="-128"/>
              </a:rPr>
              <a:t>a message plus its encrypted hash code; second, generate an unencrypted hash code</a:t>
            </a:r>
          </a:p>
          <a:p>
            <a:r>
              <a:rPr lang="en-US" b="0" dirty="0" smtClean="0">
                <a:latin typeface="Arial" pitchFamily="-110" charset="0"/>
                <a:ea typeface="ＭＳ Ｐゴシック" pitchFamily="-110" charset="-128"/>
                <a:cs typeface="ＭＳ Ｐゴシック" pitchFamily="-110" charset="-128"/>
              </a:rPr>
              <a:t>from the message; third, generate an alternate message with the same hash code.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A hash function that satisfies the first five properties in the preceding list is</a:t>
            </a:r>
          </a:p>
          <a:p>
            <a:r>
              <a:rPr lang="en-US" b="0" dirty="0" smtClean="0">
                <a:latin typeface="Arial" pitchFamily="-110" charset="0"/>
                <a:ea typeface="ＭＳ Ｐゴシック" pitchFamily="-110" charset="-128"/>
                <a:cs typeface="ＭＳ Ｐゴシック" pitchFamily="-110" charset="-128"/>
              </a:rPr>
              <a:t>referred to as a weak hash function. If the sixth property is also satisfied, then it</a:t>
            </a:r>
          </a:p>
          <a:p>
            <a:r>
              <a:rPr lang="en-US" b="0" dirty="0" smtClean="0">
                <a:latin typeface="Arial" pitchFamily="-110" charset="0"/>
                <a:ea typeface="ＭＳ Ｐゴシック" pitchFamily="-110" charset="-128"/>
                <a:cs typeface="ＭＳ Ｐゴシック" pitchFamily="-110" charset="-128"/>
              </a:rPr>
              <a:t>is referred to as a strong hash function. A strong hash function protects against an</a:t>
            </a:r>
          </a:p>
          <a:p>
            <a:r>
              <a:rPr lang="en-US" b="0" dirty="0" smtClean="0">
                <a:latin typeface="Arial" pitchFamily="-110" charset="0"/>
                <a:ea typeface="ＭＳ Ｐゴシック" pitchFamily="-110" charset="-128"/>
                <a:cs typeface="ＭＳ Ｐゴシック" pitchFamily="-110" charset="-128"/>
              </a:rPr>
              <a:t>attack in which one party generates a message for another party to sign. For example,</a:t>
            </a:r>
          </a:p>
          <a:p>
            <a:r>
              <a:rPr lang="en-US" b="0" dirty="0" smtClean="0">
                <a:latin typeface="Arial" pitchFamily="-110" charset="0"/>
                <a:ea typeface="ＭＳ Ｐゴシック" pitchFamily="-110" charset="-128"/>
                <a:cs typeface="ＭＳ Ｐゴシック" pitchFamily="-110" charset="-128"/>
              </a:rPr>
              <a:t>suppose Bob gets to write an IOU message, send it to Alice, and she signs it.</a:t>
            </a:r>
          </a:p>
          <a:p>
            <a:r>
              <a:rPr lang="en-US" b="0" dirty="0" smtClean="0">
                <a:latin typeface="Arial" pitchFamily="-110" charset="0"/>
                <a:ea typeface="ＭＳ Ｐゴシック" pitchFamily="-110" charset="-128"/>
                <a:cs typeface="ＭＳ Ｐゴシック" pitchFamily="-110" charset="-128"/>
              </a:rPr>
              <a:t>Bob finds two messages with the same hash, one of which requires Alice to pay a</a:t>
            </a:r>
          </a:p>
          <a:p>
            <a:r>
              <a:rPr lang="en-US" b="0" dirty="0" smtClean="0">
                <a:latin typeface="Arial" pitchFamily="-110" charset="0"/>
                <a:ea typeface="ＭＳ Ｐゴシック" pitchFamily="-110" charset="-128"/>
                <a:cs typeface="ＭＳ Ｐゴシック" pitchFamily="-110" charset="-128"/>
              </a:rPr>
              <a:t>small amount and one that requires a large payment. Alice signs the first message</a:t>
            </a:r>
          </a:p>
          <a:p>
            <a:r>
              <a:rPr lang="en-US" b="0" dirty="0" smtClean="0">
                <a:latin typeface="Arial" pitchFamily="-110" charset="0"/>
                <a:ea typeface="ＭＳ Ｐゴシック" pitchFamily="-110" charset="-128"/>
                <a:cs typeface="ＭＳ Ｐゴシック" pitchFamily="-110" charset="-128"/>
              </a:rPr>
              <a:t>and Bob is then able to claim that the second message is authentic.</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10569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65202E27-6F94-4F84-9431-C90D6F527692}" type="slidenum">
              <a:rPr lang="en-GB" altLang="en-US">
                <a:solidFill>
                  <a:srgbClr val="000000"/>
                </a:solidFill>
                <a:latin typeface="Times New Roman" panose="02020603050405020304" pitchFamily="18" charset="0"/>
              </a:rPr>
              <a:pPr eaLnBrk="1"/>
              <a:t>3</a:t>
            </a:fld>
            <a:endParaRPr lang="en-GB" altLang="en-US">
              <a:solidFill>
                <a:srgbClr val="000000"/>
              </a:solidFill>
              <a:latin typeface="Times New Roman" panose="02020603050405020304" pitchFamily="18" charset="0"/>
            </a:endParaRPr>
          </a:p>
        </p:txBody>
      </p:sp>
      <p:sp>
        <p:nvSpPr>
          <p:cNvPr id="47107"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lnSpc>
                <a:spcPct val="100000"/>
              </a:lnSpc>
              <a:buClrTx/>
              <a:buFontTx/>
              <a:buNone/>
            </a:pPr>
            <a:fld id="{CE70D118-8391-4A54-AD72-15C5DF8B1F8D}" type="slidenum">
              <a:rPr lang="en-GB" altLang="en-US" sz="1400">
                <a:solidFill>
                  <a:srgbClr val="FFFFFF"/>
                </a:solidFill>
                <a:ea typeface="ＭＳ Ｐゴシック" panose="020B0600070205080204" pitchFamily="34" charset="-128"/>
              </a:rPr>
              <a:pPr eaLnBrk="1">
                <a:lnSpc>
                  <a:spcPct val="100000"/>
                </a:lnSpc>
                <a:buClrTx/>
                <a:buFontTx/>
                <a:buNone/>
              </a:pPr>
              <a:t>3</a:t>
            </a:fld>
            <a:endParaRPr lang="en-GB" altLang="en-US" sz="1400">
              <a:solidFill>
                <a:srgbClr val="FFFFFF"/>
              </a:solidFill>
              <a:ea typeface="ＭＳ Ｐゴシック" panose="020B0600070205080204" pitchFamily="34" charset="-128"/>
            </a:endParaRPr>
          </a:p>
        </p:txBody>
      </p:sp>
      <p:sp>
        <p:nvSpPr>
          <p:cNvPr id="47108" name="Rectangle 2"/>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47109" name="Text Box 3"/>
          <p:cNvSpPr>
            <a:spLocks noGrp="1" noChangeArrowheads="1"/>
          </p:cNvSpPr>
          <p:nvPr>
            <p:ph type="body" idx="1"/>
          </p:nvPr>
        </p:nvSpPr>
        <p:spPr>
          <a:xfrm>
            <a:off x="0" y="0"/>
            <a:ext cx="1588" cy="183848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eaLnBrk="1" hangingPunct="1">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000" smtClean="0">
                <a:latin typeface="Arial" panose="020B0604020202020204" pitchFamily="34" charset="0"/>
                <a:ea typeface="ＭＳ Ｐゴシック" panose="020B0600070205080204" pitchFamily="34" charset="-128"/>
              </a:rPr>
              <a:t>Briefly review some terminology used throughout the course. </a:t>
            </a:r>
          </a:p>
        </p:txBody>
      </p:sp>
    </p:spTree>
    <p:extLst>
      <p:ext uri="{BB962C8B-B14F-4D97-AF65-F5344CB8AC3E}">
        <p14:creationId xmlns:p14="http://schemas.microsoft.com/office/powerpoint/2010/main" val="1306062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CD0FF38-862B-2A4C-A110-F4D27E6B4E78}" type="slidenum">
              <a:rPr lang="en-AU">
                <a:latin typeface="Arial" pitchFamily="-110" charset="0"/>
              </a:rPr>
              <a:pPr/>
              <a:t>30</a:t>
            </a:fld>
            <a:endParaRPr lang="en-AU">
              <a:latin typeface="Arial" pitchFamily="-110"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As with symmetric encryption, there are two</a:t>
            </a:r>
          </a:p>
          <a:p>
            <a:r>
              <a:rPr lang="en-US" dirty="0" smtClean="0">
                <a:latin typeface="Arial" pitchFamily="-110" charset="0"/>
                <a:ea typeface="ＭＳ Ｐゴシック" pitchFamily="-110" charset="-128"/>
                <a:cs typeface="ＭＳ Ｐゴシック" pitchFamily="-110" charset="-128"/>
              </a:rPr>
              <a:t>approaches to attacking a secure hash function: cryptanalysis and brute-force attack.</a:t>
            </a:r>
          </a:p>
          <a:p>
            <a:r>
              <a:rPr lang="en-US" dirty="0" smtClean="0">
                <a:latin typeface="Arial" pitchFamily="-110" charset="0"/>
                <a:ea typeface="ＭＳ Ｐゴシック" pitchFamily="-110" charset="-128"/>
                <a:cs typeface="ＭＳ Ｐゴシック" pitchFamily="-110" charset="-128"/>
              </a:rPr>
              <a:t>As with symmetric encryption algorithms, cryptanalysis of a hash function involves</a:t>
            </a:r>
          </a:p>
          <a:p>
            <a:r>
              <a:rPr lang="en-US" dirty="0" smtClean="0">
                <a:latin typeface="Arial" pitchFamily="-110" charset="0"/>
                <a:ea typeface="ＭＳ Ｐゴシック" pitchFamily="-110" charset="-128"/>
                <a:cs typeface="ＭＳ Ｐゴシック" pitchFamily="-110" charset="-128"/>
              </a:rPr>
              <a:t>exploiting logical weaknesses in the algorithm.</a:t>
            </a:r>
          </a:p>
          <a:p>
            <a:r>
              <a:rPr lang="en-US" dirty="0" smtClean="0">
                <a:latin typeface="Arial" pitchFamily="-110" charset="0"/>
                <a:ea typeface="ＭＳ Ｐゴシック" pitchFamily="-110" charset="-128"/>
                <a:cs typeface="ＭＳ Ｐゴシック" pitchFamily="-110" charset="-128"/>
              </a:rPr>
              <a:t>The strength of a hash function against brute-force attacks depends solely on</a:t>
            </a:r>
          </a:p>
          <a:p>
            <a:r>
              <a:rPr lang="en-US" dirty="0" smtClean="0">
                <a:latin typeface="Arial" pitchFamily="-110" charset="0"/>
                <a:ea typeface="ＭＳ Ｐゴシック" pitchFamily="-110" charset="-128"/>
                <a:cs typeface="ＭＳ Ｐゴシック" pitchFamily="-110" charset="-128"/>
              </a:rPr>
              <a:t>the length of the hash code produced by the algorithm.</a:t>
            </a:r>
          </a:p>
          <a:p>
            <a:r>
              <a:rPr lang="en-US" dirty="0" smtClean="0">
                <a:latin typeface="Arial" pitchFamily="-110" charset="0"/>
                <a:ea typeface="ＭＳ Ｐゴシック" pitchFamily="-110" charset="-128"/>
                <a:cs typeface="ＭＳ Ｐゴシック" pitchFamily="-110" charset="-128"/>
              </a:rPr>
              <a:t>For a hash code of length </a:t>
            </a:r>
            <a:r>
              <a:rPr lang="en-US" i="1" dirty="0" smtClean="0">
                <a:latin typeface="Arial" pitchFamily="-110" charset="0"/>
                <a:ea typeface="ＭＳ Ｐゴシック" pitchFamily="-110" charset="-128"/>
                <a:cs typeface="ＭＳ Ｐゴシック" pitchFamily="-110" charset="-128"/>
              </a:rPr>
              <a:t>n,</a:t>
            </a:r>
          </a:p>
          <a:p>
            <a:r>
              <a:rPr lang="en-US" dirty="0" smtClean="0">
                <a:latin typeface="Arial" pitchFamily="-110" charset="0"/>
                <a:ea typeface="ＭＳ Ｐゴシック" pitchFamily="-110" charset="-128"/>
                <a:cs typeface="ＭＳ Ｐゴシック" pitchFamily="-110" charset="-128"/>
              </a:rPr>
              <a:t>the level of effort required is proportional to the following:</a:t>
            </a:r>
          </a:p>
          <a:p>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resistant 2</a:t>
            </a:r>
            <a:r>
              <a:rPr lang="en-US" i="1" dirty="0" smtClean="0">
                <a:latin typeface="Arial" pitchFamily="-110" charset="0"/>
                <a:ea typeface="ＭＳ Ｐゴシック" pitchFamily="-110" charset="-128"/>
                <a:cs typeface="ＭＳ Ｐゴシック" pitchFamily="-110" charset="-128"/>
              </a:rPr>
              <a:t>n</a:t>
            </a:r>
          </a:p>
          <a:p>
            <a:r>
              <a:rPr lang="en-US" dirty="0" smtClean="0">
                <a:latin typeface="Arial" pitchFamily="-110" charset="0"/>
                <a:ea typeface="ＭＳ Ｐゴシック" pitchFamily="-110" charset="-128"/>
                <a:cs typeface="ＭＳ Ｐゴシック" pitchFamily="-110" charset="-128"/>
              </a:rPr>
              <a:t>Second </a:t>
            </a:r>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resistant 2</a:t>
            </a:r>
            <a:r>
              <a:rPr lang="en-US" i="1" dirty="0" smtClean="0">
                <a:latin typeface="Arial" pitchFamily="-110" charset="0"/>
                <a:ea typeface="ＭＳ Ｐゴシック" pitchFamily="-110" charset="-128"/>
                <a:cs typeface="ＭＳ Ｐゴシック" pitchFamily="-110" charset="-128"/>
              </a:rPr>
              <a:t>n</a:t>
            </a:r>
          </a:p>
          <a:p>
            <a:r>
              <a:rPr lang="en-US" dirty="0" smtClean="0">
                <a:latin typeface="Arial" pitchFamily="-110" charset="0"/>
                <a:ea typeface="ＭＳ Ｐゴシック" pitchFamily="-110" charset="-128"/>
                <a:cs typeface="ＭＳ Ｐゴシック" pitchFamily="-110" charset="-128"/>
              </a:rPr>
              <a:t>Collision resistant 2</a:t>
            </a:r>
            <a:r>
              <a:rPr lang="en-US" i="1" dirty="0" smtClean="0">
                <a:latin typeface="Arial" pitchFamily="-110" charset="0"/>
                <a:ea typeface="ＭＳ Ｐゴシック" pitchFamily="-110" charset="-128"/>
                <a:cs typeface="ＭＳ Ｐゴシック" pitchFamily="-110" charset="-128"/>
              </a:rPr>
              <a:t>n/2</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If collision resistance is required (and this is desirable for a general-purpose</a:t>
            </a:r>
          </a:p>
          <a:p>
            <a:r>
              <a:rPr lang="en-US" dirty="0" smtClean="0">
                <a:latin typeface="Arial" pitchFamily="-110" charset="0"/>
                <a:ea typeface="ＭＳ Ｐゴシック" pitchFamily="-110" charset="-128"/>
                <a:cs typeface="ＭＳ Ｐゴシック" pitchFamily="-110" charset="-128"/>
              </a:rPr>
              <a:t>secure hash code), then the value 2</a:t>
            </a:r>
            <a:r>
              <a:rPr lang="en-US" i="1" dirty="0" smtClean="0">
                <a:latin typeface="Arial" pitchFamily="-110" charset="0"/>
                <a:ea typeface="ＭＳ Ｐゴシック" pitchFamily="-110" charset="-128"/>
                <a:cs typeface="ＭＳ Ｐゴシック" pitchFamily="-110" charset="-128"/>
              </a:rPr>
              <a:t>n/2 determines the strength of the hash code against</a:t>
            </a:r>
          </a:p>
          <a:p>
            <a:r>
              <a:rPr lang="en-US" dirty="0" smtClean="0">
                <a:latin typeface="Arial" pitchFamily="-110" charset="0"/>
                <a:ea typeface="ＭＳ Ｐゴシック" pitchFamily="-110" charset="-128"/>
                <a:cs typeface="ＭＳ Ｐゴシック" pitchFamily="-110" charset="-128"/>
              </a:rPr>
              <a:t>brute-force attacks. Van </a:t>
            </a:r>
            <a:r>
              <a:rPr lang="en-US" dirty="0" err="1" smtClean="0">
                <a:latin typeface="Arial" pitchFamily="-110" charset="0"/>
                <a:ea typeface="ＭＳ Ｐゴシック" pitchFamily="-110" charset="-128"/>
                <a:cs typeface="ＭＳ Ｐゴシック" pitchFamily="-110" charset="-128"/>
              </a:rPr>
              <a:t>Oorschot</a:t>
            </a:r>
            <a:r>
              <a:rPr lang="en-US" dirty="0" smtClean="0">
                <a:latin typeface="Arial" pitchFamily="-110" charset="0"/>
                <a:ea typeface="ＭＳ Ｐゴシック" pitchFamily="-110" charset="-128"/>
                <a:cs typeface="ＭＳ Ｐゴシック" pitchFamily="-110" charset="-128"/>
              </a:rPr>
              <a:t> and Wiener [VANO94] pre </a:t>
            </a:r>
            <a:r>
              <a:rPr lang="en-US" dirty="0" err="1" smtClean="0">
                <a:latin typeface="Arial" pitchFamily="-110" charset="0"/>
                <a:ea typeface="ＭＳ Ｐゴシック" pitchFamily="-110" charset="-128"/>
                <a:cs typeface="ＭＳ Ｐゴシック" pitchFamily="-110" charset="-128"/>
              </a:rPr>
              <a:t>sented</a:t>
            </a:r>
            <a:r>
              <a:rPr lang="en-US" dirty="0" smtClean="0">
                <a:latin typeface="Arial" pitchFamily="-110" charset="0"/>
                <a:ea typeface="ＭＳ Ｐゴシック" pitchFamily="-110" charset="-128"/>
                <a:cs typeface="ＭＳ Ｐゴシック" pitchFamily="-110" charset="-128"/>
              </a:rPr>
              <a:t> a design for a</a:t>
            </a:r>
          </a:p>
          <a:p>
            <a:r>
              <a:rPr lang="en-US" dirty="0" smtClean="0">
                <a:latin typeface="Arial" pitchFamily="-110" charset="0"/>
                <a:ea typeface="ＭＳ Ｐゴシック" pitchFamily="-110" charset="-128"/>
                <a:cs typeface="ＭＳ Ｐゴシック" pitchFamily="-110" charset="-128"/>
              </a:rPr>
              <a:t>$10 million collision search machine for MD5, which has a 128-bit hash length, that</a:t>
            </a:r>
          </a:p>
          <a:p>
            <a:r>
              <a:rPr lang="en-US" dirty="0" smtClean="0">
                <a:latin typeface="Arial" pitchFamily="-110" charset="0"/>
                <a:ea typeface="ＭＳ Ｐゴシック" pitchFamily="-110" charset="-128"/>
                <a:cs typeface="ＭＳ Ｐゴシック" pitchFamily="-110" charset="-128"/>
              </a:rPr>
              <a:t>could find a collision in 24 days. Thus a 128-bit code may be viewed as inadequate.</a:t>
            </a:r>
          </a:p>
          <a:p>
            <a:r>
              <a:rPr lang="en-US" dirty="0" smtClean="0">
                <a:latin typeface="Arial" pitchFamily="-110" charset="0"/>
                <a:ea typeface="ＭＳ Ｐゴシック" pitchFamily="-110" charset="-128"/>
                <a:cs typeface="ＭＳ Ｐゴシック" pitchFamily="-110" charset="-128"/>
              </a:rPr>
              <a:t>The next step up, if a hash code is treated as a sequence of 32 bits, is a 160-bit hash</a:t>
            </a:r>
          </a:p>
          <a:p>
            <a:r>
              <a:rPr lang="en-US" dirty="0" smtClean="0">
                <a:latin typeface="Arial" pitchFamily="-110" charset="0"/>
                <a:ea typeface="ＭＳ Ｐゴシック" pitchFamily="-110" charset="-128"/>
                <a:cs typeface="ＭＳ Ｐゴシック" pitchFamily="-110" charset="-128"/>
              </a:rPr>
              <a:t>length. With a hash length of 160 bits, the same search machine would require over</a:t>
            </a:r>
          </a:p>
          <a:p>
            <a:r>
              <a:rPr lang="en-US" dirty="0" smtClean="0">
                <a:latin typeface="Arial" pitchFamily="-110" charset="0"/>
                <a:ea typeface="ＭＳ Ｐゴシック" pitchFamily="-110" charset="-128"/>
                <a:cs typeface="ＭＳ Ｐゴシック" pitchFamily="-110" charset="-128"/>
              </a:rPr>
              <a:t>four thousand years to find a collision. With today’s technology, the time would be</a:t>
            </a:r>
          </a:p>
          <a:p>
            <a:r>
              <a:rPr lang="en-US" dirty="0" smtClean="0">
                <a:latin typeface="Arial" pitchFamily="-110" charset="0"/>
                <a:ea typeface="ＭＳ Ｐゴシック" pitchFamily="-110" charset="-128"/>
                <a:cs typeface="ＭＳ Ｐゴシック" pitchFamily="-110" charset="-128"/>
              </a:rPr>
              <a:t>much shorter, so that 160 bits now appears suspect.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recent years, the most widely used</a:t>
            </a:r>
          </a:p>
          <a:p>
            <a:r>
              <a:rPr lang="en-US" dirty="0" smtClean="0">
                <a:latin typeface="Arial" pitchFamily="-110" charset="0"/>
                <a:ea typeface="ＭＳ Ｐゴシック" pitchFamily="-110" charset="-128"/>
                <a:cs typeface="ＭＳ Ｐゴシック" pitchFamily="-110" charset="-128"/>
              </a:rPr>
              <a:t>hash function has been the Secure Hash Algorithm (SHA). SHA was developed</a:t>
            </a:r>
          </a:p>
          <a:p>
            <a:r>
              <a:rPr lang="en-US" dirty="0" smtClean="0">
                <a:latin typeface="Arial" pitchFamily="-110" charset="0"/>
                <a:ea typeface="ＭＳ Ｐゴシック" pitchFamily="-110" charset="-128"/>
                <a:cs typeface="ＭＳ Ｐゴシック" pitchFamily="-110" charset="-128"/>
              </a:rPr>
              <a:t>by the National Institute of Standards and Technology (NIST) and published as</a:t>
            </a:r>
          </a:p>
          <a:p>
            <a:r>
              <a:rPr lang="en-US" dirty="0" smtClean="0">
                <a:latin typeface="Arial" pitchFamily="-110" charset="0"/>
                <a:ea typeface="ＭＳ Ｐゴシック" pitchFamily="-110" charset="-128"/>
                <a:cs typeface="ＭＳ Ｐゴシック" pitchFamily="-110" charset="-128"/>
              </a:rPr>
              <a:t>a federal information processing standard (FIPS 180) in 1993. When weaknesses</a:t>
            </a:r>
          </a:p>
          <a:p>
            <a:r>
              <a:rPr lang="en-US" dirty="0" smtClean="0">
                <a:latin typeface="Arial" pitchFamily="-110" charset="0"/>
                <a:ea typeface="ＭＳ Ｐゴシック" pitchFamily="-110" charset="-128"/>
                <a:cs typeface="ＭＳ Ｐゴシック" pitchFamily="-110" charset="-128"/>
              </a:rPr>
              <a:t>were discovered in SHA, a revised version was issued as FIPS 180-1 in 1995 and is</a:t>
            </a:r>
          </a:p>
          <a:p>
            <a:r>
              <a:rPr lang="en-US" dirty="0" smtClean="0">
                <a:latin typeface="Arial" pitchFamily="-110" charset="0"/>
                <a:ea typeface="ＭＳ Ｐゴシック" pitchFamily="-110" charset="-128"/>
                <a:cs typeface="ＭＳ Ｐゴシック" pitchFamily="-110" charset="-128"/>
              </a:rPr>
              <a:t>generally referred to as SHA-1. SHA-1 produces a hash value of 160 bits. In 2002,</a:t>
            </a:r>
          </a:p>
          <a:p>
            <a:r>
              <a:rPr lang="en-US" dirty="0" smtClean="0">
                <a:latin typeface="Arial" pitchFamily="-110" charset="0"/>
                <a:ea typeface="ＭＳ Ｐゴシック" pitchFamily="-110" charset="-128"/>
                <a:cs typeface="ＭＳ Ｐゴシック" pitchFamily="-110" charset="-128"/>
              </a:rPr>
              <a:t>NIST produced a revised version of the standard, FIPS 180–2, that defined three</a:t>
            </a:r>
          </a:p>
          <a:p>
            <a:r>
              <a:rPr lang="en-US" dirty="0" smtClean="0">
                <a:latin typeface="Arial" pitchFamily="-110" charset="0"/>
                <a:ea typeface="ＭＳ Ｐゴシック" pitchFamily="-110" charset="-128"/>
                <a:cs typeface="ＭＳ Ｐゴシック" pitchFamily="-110" charset="-128"/>
              </a:rPr>
              <a:t>new versions of SHA, with hash value lengths of 256, 384, and 512 bits, known as</a:t>
            </a:r>
          </a:p>
          <a:p>
            <a:r>
              <a:rPr lang="en-US" dirty="0" smtClean="0">
                <a:latin typeface="Arial" pitchFamily="-110" charset="0"/>
                <a:ea typeface="ＭＳ Ｐゴシック" pitchFamily="-110" charset="-128"/>
                <a:cs typeface="ＭＳ Ｐゴシック" pitchFamily="-110" charset="-128"/>
              </a:rPr>
              <a:t>SHA-256, SHA-384, and SHA-512. These new versions have the same underlying</a:t>
            </a:r>
          </a:p>
          <a:p>
            <a:r>
              <a:rPr lang="en-US" dirty="0" smtClean="0">
                <a:latin typeface="Arial" pitchFamily="-110" charset="0"/>
                <a:ea typeface="ＭＳ Ｐゴシック" pitchFamily="-110" charset="-128"/>
                <a:cs typeface="ＭＳ Ｐゴシック" pitchFamily="-110" charset="-128"/>
              </a:rPr>
              <a:t>structure and use the same types of modular arithmetic and logical binary operations</a:t>
            </a:r>
          </a:p>
          <a:p>
            <a:r>
              <a:rPr lang="en-US" dirty="0" smtClean="0">
                <a:latin typeface="Arial" pitchFamily="-110" charset="0"/>
                <a:ea typeface="ＭＳ Ｐゴシック" pitchFamily="-110" charset="-128"/>
                <a:cs typeface="ＭＳ Ｐゴシック" pitchFamily="-110" charset="-128"/>
              </a:rPr>
              <a:t>as SHA-1. In 2005, NIST announced the intention to phase out approval of SHA-1</a:t>
            </a:r>
          </a:p>
          <a:p>
            <a:r>
              <a:rPr lang="en-US" dirty="0" smtClean="0">
                <a:latin typeface="Arial" pitchFamily="-110" charset="0"/>
                <a:ea typeface="ＭＳ Ｐゴシック" pitchFamily="-110" charset="-128"/>
                <a:cs typeface="ＭＳ Ｐゴシック" pitchFamily="-110" charset="-128"/>
              </a:rPr>
              <a:t>and move to a reliance on the other SHA versions by 2010. As discussed in Chapter</a:t>
            </a:r>
          </a:p>
          <a:p>
            <a:r>
              <a:rPr lang="en-US" dirty="0" smtClean="0">
                <a:latin typeface="Arial" pitchFamily="-110" charset="0"/>
                <a:ea typeface="ＭＳ Ｐゴシック" pitchFamily="-110" charset="-128"/>
                <a:cs typeface="ＭＳ Ｐゴシック" pitchFamily="-110" charset="-128"/>
              </a:rPr>
              <a:t>21, researchers have demonstrated that SHA-1 is far weaker than its 160-bit hash</a:t>
            </a:r>
          </a:p>
          <a:p>
            <a:r>
              <a:rPr lang="en-US" dirty="0" smtClean="0">
                <a:latin typeface="Arial" pitchFamily="-110" charset="0"/>
                <a:ea typeface="ＭＳ Ｐゴシック" pitchFamily="-110" charset="-128"/>
                <a:cs typeface="ＭＳ Ｐゴシック" pitchFamily="-110" charset="-128"/>
              </a:rPr>
              <a:t>length suggests, necessitating the move to the newer versions of SHA.</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We have discussed the use of hash functions for message authentication and for the</a:t>
            </a:r>
          </a:p>
          <a:p>
            <a:r>
              <a:rPr lang="en-US" dirty="0" smtClean="0">
                <a:latin typeface="Arial" pitchFamily="-110" charset="0"/>
                <a:ea typeface="ＭＳ Ｐゴシック" pitchFamily="-110" charset="-128"/>
                <a:cs typeface="ＭＳ Ｐゴシック" pitchFamily="-110" charset="-128"/>
              </a:rPr>
              <a:t>creation of digital signatures (the latter is discussed in more detail later in this chapter).</a:t>
            </a:r>
          </a:p>
          <a:p>
            <a:r>
              <a:rPr lang="en-US" dirty="0" smtClean="0">
                <a:latin typeface="Arial" pitchFamily="-110" charset="0"/>
                <a:ea typeface="ＭＳ Ｐゴシック" pitchFamily="-110" charset="-128"/>
                <a:cs typeface="ＭＳ Ｐゴシック" pitchFamily="-110" charset="-128"/>
              </a:rPr>
              <a:t>Here are two other examples of secure hash function applications: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Passwords: Chapter 3 explains a scheme in which a hash of a password is</a:t>
            </a:r>
          </a:p>
          <a:p>
            <a:r>
              <a:rPr lang="en-US" dirty="0" smtClean="0">
                <a:latin typeface="Arial" pitchFamily="-110" charset="0"/>
                <a:ea typeface="ＭＳ Ｐゴシック" pitchFamily="-110" charset="-128"/>
                <a:cs typeface="ＭＳ Ｐゴシック" pitchFamily="-110" charset="-128"/>
              </a:rPr>
              <a:t>stored by an operating system rather than the password itself. Thus, the actual</a:t>
            </a:r>
          </a:p>
          <a:p>
            <a:r>
              <a:rPr lang="en-US" dirty="0" smtClean="0">
                <a:latin typeface="Arial" pitchFamily="-110" charset="0"/>
                <a:ea typeface="ＭＳ Ｐゴシック" pitchFamily="-110" charset="-128"/>
                <a:cs typeface="ＭＳ Ｐゴシック" pitchFamily="-110" charset="-128"/>
              </a:rPr>
              <a:t>password is not retrievable by a hacker who gains access to the password file.</a:t>
            </a:r>
          </a:p>
          <a:p>
            <a:r>
              <a:rPr lang="en-US" dirty="0" smtClean="0">
                <a:latin typeface="Arial" pitchFamily="-110" charset="0"/>
                <a:ea typeface="ＭＳ Ｐゴシック" pitchFamily="-110" charset="-128"/>
                <a:cs typeface="ＭＳ Ｐゴシック" pitchFamily="-110" charset="-128"/>
              </a:rPr>
              <a:t>In simple terms, when a user enters a password, the hash of that password is</a:t>
            </a:r>
          </a:p>
          <a:p>
            <a:r>
              <a:rPr lang="en-US" dirty="0" smtClean="0">
                <a:latin typeface="Arial" pitchFamily="-110" charset="0"/>
                <a:ea typeface="ＭＳ Ｐゴシック" pitchFamily="-110" charset="-128"/>
                <a:cs typeface="ＭＳ Ｐゴシック" pitchFamily="-110" charset="-128"/>
              </a:rPr>
              <a:t>compared to the stored hash value for verification. This application requires</a:t>
            </a:r>
          </a:p>
          <a:p>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resistance and perhaps second </a:t>
            </a:r>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resistance.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Intrusion detection: Store H(F) for each file on a system and secure the hash</a:t>
            </a:r>
          </a:p>
          <a:p>
            <a:r>
              <a:rPr lang="en-US" dirty="0" smtClean="0">
                <a:latin typeface="Arial" pitchFamily="-110" charset="0"/>
                <a:ea typeface="ＭＳ Ｐゴシック" pitchFamily="-110" charset="-128"/>
                <a:cs typeface="ＭＳ Ｐゴシック" pitchFamily="-110" charset="-128"/>
              </a:rPr>
              <a:t>values (e.g., on a CD-R that is kept secure). One can later determine if a file has</a:t>
            </a:r>
          </a:p>
          <a:p>
            <a:r>
              <a:rPr lang="en-US" dirty="0" smtClean="0">
                <a:latin typeface="Arial" pitchFamily="-110" charset="0"/>
                <a:ea typeface="ＭＳ Ｐゴシック" pitchFamily="-110" charset="-128"/>
                <a:cs typeface="ＭＳ Ｐゴシック" pitchFamily="-110" charset="-128"/>
              </a:rPr>
              <a:t>been modified by </a:t>
            </a:r>
            <a:r>
              <a:rPr lang="en-US" dirty="0" err="1" smtClean="0">
                <a:latin typeface="Arial" pitchFamily="-110" charset="0"/>
                <a:ea typeface="ＭＳ Ｐゴシック" pitchFamily="-110" charset="-128"/>
                <a:cs typeface="ＭＳ Ｐゴシック" pitchFamily="-110" charset="-128"/>
              </a:rPr>
              <a:t>recomputing</a:t>
            </a:r>
            <a:r>
              <a:rPr lang="en-US" dirty="0" smtClean="0">
                <a:latin typeface="Arial" pitchFamily="-110" charset="0"/>
                <a:ea typeface="ＭＳ Ｐゴシック" pitchFamily="-110" charset="-128"/>
                <a:cs typeface="ＭＳ Ｐゴシック" pitchFamily="-110" charset="-128"/>
              </a:rPr>
              <a:t> H(F). An intruder would need to change F without</a:t>
            </a:r>
          </a:p>
          <a:p>
            <a:r>
              <a:rPr lang="en-US" dirty="0" smtClean="0">
                <a:latin typeface="Arial" pitchFamily="-110" charset="0"/>
                <a:ea typeface="ＭＳ Ｐゴシック" pitchFamily="-110" charset="-128"/>
                <a:cs typeface="ＭＳ Ｐゴシック" pitchFamily="-110" charset="-128"/>
              </a:rPr>
              <a:t>changing H(F). This application requires weak second </a:t>
            </a:r>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resistance</a:t>
            </a:r>
          </a:p>
        </p:txBody>
      </p:sp>
    </p:spTree>
    <p:extLst>
      <p:ext uri="{BB962C8B-B14F-4D97-AF65-F5344CB8AC3E}">
        <p14:creationId xmlns:p14="http://schemas.microsoft.com/office/powerpoint/2010/main" val="782158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0D1205E4-C023-4A40-8476-4B45064EE07A}" type="slidenum">
              <a:rPr lang="en-GB" altLang="en-US" sz="1400" smtClean="0"/>
              <a:pPr>
                <a:spcBef>
                  <a:spcPct val="0"/>
                </a:spcBef>
                <a:buClrTx/>
                <a:buFontTx/>
                <a:buNone/>
              </a:pPr>
              <a:t>31</a:t>
            </a:fld>
            <a:endParaRPr lang="en-GB" altLang="en-US" sz="1400" smtClean="0"/>
          </a:p>
        </p:txBody>
      </p:sp>
      <p:sp>
        <p:nvSpPr>
          <p:cNvPr id="41987" name="Rectangle 1"/>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41988"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smtClean="0">
                <a:latin typeface="Arial" panose="020B0604020202020204" pitchFamily="34" charset="0"/>
                <a:ea typeface="Microsoft YaHei" panose="020B0503020204020204" pitchFamily="34" charset="-122"/>
              </a:rPr>
              <a:t>To get some feel for the security considerations involved in cryptographic hash functions, we present two simple, insecure hash functions in this section. One of the simplest hash functions is the bit-by-bit exclusive-OR (XOR) of every block, which can be expressed as shown. This operation produces a simple parity for each bit position and is known as a longitudinal redundancy check. It is reasonably effective for random data as a data integrity check. Each </a:t>
            </a:r>
            <a:r>
              <a:rPr lang="en-US" altLang="en-US" i="1" dirty="0" smtClean="0">
                <a:latin typeface="Arial" panose="020B0604020202020204" pitchFamily="34" charset="0"/>
                <a:ea typeface="Microsoft YaHei" panose="020B0503020204020204" pitchFamily="34" charset="-122"/>
              </a:rPr>
              <a:t>n-bit </a:t>
            </a:r>
            <a:r>
              <a:rPr lang="en-US" altLang="en-US" dirty="0" smtClean="0">
                <a:latin typeface="Arial" panose="020B0604020202020204" pitchFamily="34" charset="0"/>
                <a:ea typeface="Microsoft YaHei" panose="020B0503020204020204" pitchFamily="34" charset="-122"/>
              </a:rPr>
              <a:t>hash value is equally likely. Thus, the probability that a data error will result in an unchanged hash value is 2</a:t>
            </a:r>
            <a:r>
              <a:rPr lang="en-US" altLang="en-US" baseline="30000" dirty="0" smtClean="0">
                <a:latin typeface="Arial" panose="020B0604020202020204" pitchFamily="34" charset="0"/>
                <a:ea typeface="Microsoft YaHei" panose="020B0503020204020204" pitchFamily="34" charset="-122"/>
              </a:rPr>
              <a:t>–n</a:t>
            </a:r>
            <a:r>
              <a:rPr lang="en-US" altLang="en-US" dirty="0" smtClean="0">
                <a:latin typeface="Arial" panose="020B0604020202020204" pitchFamily="34" charset="0"/>
                <a:ea typeface="Microsoft YaHei" panose="020B0503020204020204" pitchFamily="34" charset="-122"/>
              </a:rPr>
              <a:t>. With more predictably formatted data, the function is less effective. For example, in most normal text files, the high-order bit of each octet is always zero. So if a 128-bit hash value is used, instead of an effectiveness of 2</a:t>
            </a:r>
            <a:r>
              <a:rPr lang="en-US" altLang="en-US" baseline="30000" dirty="0" smtClean="0">
                <a:latin typeface="Arial" panose="020B0604020202020204" pitchFamily="34" charset="0"/>
                <a:ea typeface="Microsoft YaHei" panose="020B0503020204020204" pitchFamily="34" charset="-122"/>
              </a:rPr>
              <a:t>–128</a:t>
            </a:r>
            <a:r>
              <a:rPr lang="en-US" altLang="en-US" dirty="0" smtClean="0">
                <a:latin typeface="Arial" panose="020B0604020202020204" pitchFamily="34" charset="0"/>
                <a:ea typeface="Microsoft YaHei" panose="020B0503020204020204" pitchFamily="34" charset="-122"/>
              </a:rPr>
              <a:t>, the hash function on this type of data has an effectiveness of 2</a:t>
            </a:r>
            <a:r>
              <a:rPr lang="en-US" altLang="en-US" baseline="30000" dirty="0" smtClean="0">
                <a:latin typeface="Arial" panose="020B0604020202020204" pitchFamily="34" charset="0"/>
                <a:ea typeface="Microsoft YaHei" panose="020B0503020204020204" pitchFamily="34" charset="-122"/>
              </a:rPr>
              <a:t>–112</a:t>
            </a:r>
            <a:r>
              <a:rPr lang="en-US" altLang="en-US" dirty="0" smtClean="0">
                <a:latin typeface="Arial" panose="020B0604020202020204" pitchFamily="34" charset="0"/>
                <a:ea typeface="Microsoft YaHei" panose="020B0503020204020204" pitchFamily="34" charset="-122"/>
              </a:rPr>
              <a:t>.  </a:t>
            </a:r>
          </a:p>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smtClean="0">
                <a:latin typeface="Arial" panose="020B0604020202020204" pitchFamily="34" charset="0"/>
                <a:ea typeface="Microsoft YaHei" panose="020B0503020204020204" pitchFamily="34" charset="-122"/>
              </a:rPr>
              <a:t>A simple way to improve matters is to perform a one-bit circular shift, or rotation, on the hash value after each block is processed. Although this second procedure provides a good measure of data integrity, it is virtually useless for data security when an encrypted hash code is used with a plaintext message. Given a message, it is an easy matter to produce a new message that yields that hash code: Simply prepare the desired alternate message and then append an </a:t>
            </a:r>
            <a:r>
              <a:rPr lang="en-US" altLang="en-US" i="1" dirty="0" smtClean="0">
                <a:latin typeface="Arial" panose="020B0604020202020204" pitchFamily="34" charset="0"/>
                <a:ea typeface="Microsoft YaHei" panose="020B0503020204020204" pitchFamily="34" charset="-122"/>
              </a:rPr>
              <a:t>n-bit </a:t>
            </a:r>
            <a:r>
              <a:rPr lang="en-US" altLang="en-US" dirty="0" smtClean="0">
                <a:latin typeface="Arial" panose="020B0604020202020204" pitchFamily="34" charset="0"/>
                <a:ea typeface="Microsoft YaHei" panose="020B0503020204020204" pitchFamily="34" charset="-122"/>
              </a:rPr>
              <a:t>block that forces the new message plus block to yield the desired hash code. </a:t>
            </a:r>
          </a:p>
        </p:txBody>
      </p:sp>
      <p:sp>
        <p:nvSpPr>
          <p:cNvPr id="4198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SzPct val="45000"/>
              <a:buFontTx/>
              <a:buNone/>
            </a:pPr>
            <a:fld id="{D9866AA7-889B-4792-864C-6440796B6BBB}" type="slidenum">
              <a:rPr lang="en-AU" altLang="en-US">
                <a:latin typeface="Arial" panose="020B0604020202020204" pitchFamily="34" charset="0"/>
              </a:rPr>
              <a:pPr algn="r" eaLnBrk="1" hangingPunct="1">
                <a:spcBef>
                  <a:spcPct val="0"/>
                </a:spcBef>
                <a:buClrTx/>
                <a:buSzPct val="45000"/>
                <a:buFontTx/>
                <a:buNone/>
              </a:pPr>
              <a:t>31</a:t>
            </a:fld>
            <a:endParaRPr lang="en-AU" altLang="en-US">
              <a:latin typeface="Arial" panose="020B0604020202020204" pitchFamily="34" charset="0"/>
            </a:endParaRPr>
          </a:p>
        </p:txBody>
      </p:sp>
    </p:spTree>
    <p:extLst>
      <p:ext uri="{BB962C8B-B14F-4D97-AF65-F5344CB8AC3E}">
        <p14:creationId xmlns:p14="http://schemas.microsoft.com/office/powerpoint/2010/main" val="1060777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r>
              <a:rPr lang="en-US" b="0" dirty="0" smtClean="0"/>
              <a:t>Public-key encryption, first publicly proposed by </a:t>
            </a:r>
            <a:r>
              <a:rPr lang="en-US" b="0" dirty="0" err="1" smtClean="0"/>
              <a:t>Diffie</a:t>
            </a:r>
            <a:r>
              <a:rPr lang="en-US" b="0" dirty="0" smtClean="0"/>
              <a:t> and Hellman in 1976</a:t>
            </a:r>
          </a:p>
          <a:p>
            <a:pPr>
              <a:defRPr/>
            </a:pPr>
            <a:r>
              <a:rPr lang="en-US" b="0" dirty="0" smtClean="0"/>
              <a:t>[DIFF76], is the first truly revolutionary advance in encryption in literally thousands</a:t>
            </a:r>
          </a:p>
          <a:p>
            <a:pPr>
              <a:defRPr/>
            </a:pPr>
            <a:r>
              <a:rPr lang="en-US" b="0" dirty="0" smtClean="0"/>
              <a:t>of years. Public-key algorithms are based on mathematical functions rather than on</a:t>
            </a:r>
          </a:p>
          <a:p>
            <a:pPr>
              <a:defRPr/>
            </a:pPr>
            <a:r>
              <a:rPr lang="en-US" b="0" dirty="0" smtClean="0"/>
              <a:t>simple operations on bit patterns, such as are used in symmetric encryption algorithms.</a:t>
            </a:r>
          </a:p>
          <a:p>
            <a:pPr>
              <a:defRPr/>
            </a:pPr>
            <a:r>
              <a:rPr lang="en-US" b="0" dirty="0" smtClean="0"/>
              <a:t>More important, public-key cryptography is asymmetric, involving the use</a:t>
            </a:r>
          </a:p>
          <a:p>
            <a:pPr>
              <a:defRPr/>
            </a:pPr>
            <a:r>
              <a:rPr lang="en-US" b="0" dirty="0" smtClean="0"/>
              <a:t>of two separate keys, in contrast to symmetric encryption, which uses only one key.</a:t>
            </a:r>
          </a:p>
          <a:p>
            <a:pPr>
              <a:defRPr/>
            </a:pPr>
            <a:r>
              <a:rPr lang="en-US" b="0" dirty="0" smtClean="0"/>
              <a:t>The use of two keys has profound consequences in the areas of confidentiality, key</a:t>
            </a:r>
          </a:p>
          <a:p>
            <a:pPr>
              <a:defRPr/>
            </a:pPr>
            <a:r>
              <a:rPr lang="en-US" b="0" dirty="0" smtClean="0"/>
              <a:t>distribution, and authentication.</a:t>
            </a:r>
          </a:p>
          <a:p>
            <a:pPr>
              <a:defRPr/>
            </a:pPr>
            <a:endParaRPr lang="en-US" b="0" dirty="0" smtClean="0"/>
          </a:p>
          <a:p>
            <a:pPr>
              <a:defRPr/>
            </a:pPr>
            <a:r>
              <a:rPr lang="en-US" b="0" dirty="0" smtClean="0"/>
              <a:t>Before proceeding, we should first mention several common misconceptions</a:t>
            </a:r>
          </a:p>
          <a:p>
            <a:pPr>
              <a:defRPr/>
            </a:pPr>
            <a:r>
              <a:rPr lang="en-US" b="0" dirty="0" smtClean="0"/>
              <a:t>concerning public-key encryption. One is that public-key encryption is more secure</a:t>
            </a:r>
          </a:p>
          <a:p>
            <a:pPr>
              <a:defRPr/>
            </a:pPr>
            <a:r>
              <a:rPr lang="en-US" b="0" dirty="0" smtClean="0"/>
              <a:t>from cryptanalysis than symmetric encryption. In fact, the security of any encryption</a:t>
            </a:r>
          </a:p>
          <a:p>
            <a:pPr>
              <a:defRPr/>
            </a:pPr>
            <a:r>
              <a:rPr lang="en-US" b="0" dirty="0" smtClean="0"/>
              <a:t>scheme depends on (1) the length of the key and (2) the computational work involved</a:t>
            </a:r>
          </a:p>
          <a:p>
            <a:pPr>
              <a:defRPr/>
            </a:pPr>
            <a:r>
              <a:rPr lang="en-US" b="0" dirty="0" smtClean="0"/>
              <a:t>in breaking a cipher. There is nothing in principle about either symmetric or public-key</a:t>
            </a:r>
          </a:p>
          <a:p>
            <a:pPr>
              <a:defRPr/>
            </a:pPr>
            <a:r>
              <a:rPr lang="en-US" b="0" dirty="0" smtClean="0"/>
              <a:t>encryption that makes one superior to another from the point of view of resisting cryptanalysis.</a:t>
            </a:r>
          </a:p>
          <a:p>
            <a:pPr>
              <a:defRPr/>
            </a:pPr>
            <a:r>
              <a:rPr lang="en-US" b="0" dirty="0" smtClean="0"/>
              <a:t>A second misconception is that public-key encryption is a general- purpose</a:t>
            </a:r>
          </a:p>
          <a:p>
            <a:pPr>
              <a:defRPr/>
            </a:pPr>
            <a:r>
              <a:rPr lang="en-US" b="0" dirty="0" smtClean="0"/>
              <a:t>technique that has made symmetric encryption obsolete. On the contrary, because of</a:t>
            </a:r>
          </a:p>
          <a:p>
            <a:pPr>
              <a:defRPr/>
            </a:pPr>
            <a:r>
              <a:rPr lang="en-US" b="0" dirty="0" smtClean="0"/>
              <a:t>the computational overhead of current public-key encryption schemes, there seems no</a:t>
            </a:r>
          </a:p>
          <a:p>
            <a:pPr>
              <a:defRPr/>
            </a:pPr>
            <a:r>
              <a:rPr lang="en-US" b="0" dirty="0" smtClean="0"/>
              <a:t>foreseeable likelihood that symmetric encryption will be abandoned. Finally, there is</a:t>
            </a:r>
          </a:p>
          <a:p>
            <a:pPr>
              <a:defRPr/>
            </a:pPr>
            <a:r>
              <a:rPr lang="en-US" b="0" dirty="0" smtClean="0"/>
              <a:t>a feeling that key distribution is trivial when using public-key encryption, compared to</a:t>
            </a:r>
          </a:p>
          <a:p>
            <a:pPr>
              <a:defRPr/>
            </a:pPr>
            <a:r>
              <a:rPr lang="en-US" b="0" dirty="0" smtClean="0"/>
              <a:t>the rather cumbersome handshaking involved with key distribution centers for symmetric</a:t>
            </a:r>
          </a:p>
          <a:p>
            <a:pPr>
              <a:defRPr/>
            </a:pPr>
            <a:r>
              <a:rPr lang="en-US" b="0" dirty="0" smtClean="0"/>
              <a:t>encryption. For public-key key distribution, some form of protocol is needed,</a:t>
            </a:r>
          </a:p>
          <a:p>
            <a:pPr>
              <a:defRPr/>
            </a:pPr>
            <a:r>
              <a:rPr lang="en-US" b="0" dirty="0" smtClean="0"/>
              <a:t>often involving a central agent, and the procedures involved are no simpler or any</a:t>
            </a:r>
          </a:p>
          <a:p>
            <a:pPr>
              <a:defRPr/>
            </a:pPr>
            <a:r>
              <a:rPr lang="en-US" b="0" dirty="0" smtClean="0"/>
              <a:t>more efficient than those required for symmetric encryption.</a:t>
            </a:r>
          </a:p>
          <a:p>
            <a:pPr>
              <a:defRPr/>
            </a:pPr>
            <a:endParaRPr lang="en-US" b="0" dirty="0" smtClean="0"/>
          </a:p>
          <a:p>
            <a:pPr>
              <a:defRPr/>
            </a:pPr>
            <a:r>
              <a:rPr lang="en-US" b="0" dirty="0" smtClean="0"/>
              <a:t>As the names suggest, the public key of the pair is made public for others to</a:t>
            </a:r>
          </a:p>
          <a:p>
            <a:pPr>
              <a:defRPr/>
            </a:pPr>
            <a:r>
              <a:rPr lang="en-US" b="0" dirty="0" smtClean="0"/>
              <a:t>use, while the private key is known only to its owner. A general-purpose public-key</a:t>
            </a:r>
          </a:p>
          <a:p>
            <a:pPr>
              <a:defRPr/>
            </a:pPr>
            <a:r>
              <a:rPr lang="en-US" b="0" dirty="0" smtClean="0"/>
              <a:t>cryptographic algorithm relies on one key for encryption and a different but related</a:t>
            </a:r>
          </a:p>
          <a:p>
            <a:pPr>
              <a:defRPr/>
            </a:pPr>
            <a:r>
              <a:rPr lang="en-US" b="0" dirty="0" smtClean="0"/>
              <a:t>key for decryption.</a:t>
            </a:r>
          </a:p>
          <a:p>
            <a:pPr>
              <a:defRPr/>
            </a:pPr>
            <a:endParaRPr lang="en-US" b="0" dirty="0" smtClean="0"/>
          </a:p>
        </p:txBody>
      </p:sp>
      <p:sp>
        <p:nvSpPr>
          <p:cNvPr id="57348" name="Slide Number Placeholder 3"/>
          <p:cNvSpPr>
            <a:spLocks noGrp="1"/>
          </p:cNvSpPr>
          <p:nvPr>
            <p:ph type="sldNum" sz="quarter" idx="5"/>
          </p:nvPr>
        </p:nvSpPr>
        <p:spPr>
          <a:noFill/>
        </p:spPr>
        <p:txBody>
          <a:bodyPr/>
          <a:lstStyle/>
          <a:p>
            <a:fld id="{F6A03455-7222-D147-8F32-0514DD216503}" type="slidenum">
              <a:rPr lang="en-AU" smtClean="0">
                <a:latin typeface="Arial" pitchFamily="-110" charset="0"/>
              </a:rPr>
              <a:pPr/>
              <a:t>32</a:t>
            </a:fld>
            <a:endParaRPr lang="en-AU" smtClean="0">
              <a:latin typeface="Arial" pitchFamily="-110" charset="0"/>
            </a:endParaRPr>
          </a:p>
        </p:txBody>
      </p:sp>
    </p:spTree>
    <p:extLst>
      <p:ext uri="{BB962C8B-B14F-4D97-AF65-F5344CB8AC3E}">
        <p14:creationId xmlns:p14="http://schemas.microsoft.com/office/powerpoint/2010/main" val="2889811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A49AD9B-7FA5-144E-8738-8D5A7C56888F}" type="slidenum">
              <a:rPr lang="en-AU">
                <a:latin typeface="Arial" pitchFamily="-110" charset="0"/>
              </a:rPr>
              <a:pPr/>
              <a:t>33</a:t>
            </a:fld>
            <a:endParaRPr lang="en-AU">
              <a:latin typeface="Arial" pitchFamily="-110"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A public-key encryption scheme has six ingredients (Figure 2.6a):</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Plaintext: This is the readable message or data that is fed into the algorithm as</a:t>
            </a:r>
          </a:p>
          <a:p>
            <a:r>
              <a:rPr lang="en-US" b="0" dirty="0" smtClean="0">
                <a:latin typeface="Arial" pitchFamily="-110" charset="0"/>
                <a:ea typeface="ＭＳ Ｐゴシック" pitchFamily="-110" charset="-128"/>
                <a:cs typeface="ＭＳ Ｐゴシック" pitchFamily="-110" charset="-128"/>
              </a:rPr>
              <a:t>input.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Encryption algorithm: The encryption algorithm performs various transformations</a:t>
            </a:r>
          </a:p>
          <a:p>
            <a:r>
              <a:rPr lang="en-US" b="0" dirty="0" smtClean="0">
                <a:latin typeface="Arial" pitchFamily="-110" charset="0"/>
                <a:ea typeface="ＭＳ Ｐゴシック" pitchFamily="-110" charset="-128"/>
                <a:cs typeface="ＭＳ Ｐゴシック" pitchFamily="-110" charset="-128"/>
              </a:rPr>
              <a:t>on the plaintext.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Public and private key: This is a pair of keys that have been selected so that</a:t>
            </a:r>
          </a:p>
          <a:p>
            <a:r>
              <a:rPr lang="en-US" b="0" dirty="0" smtClean="0">
                <a:latin typeface="Arial" pitchFamily="-110" charset="0"/>
                <a:ea typeface="ＭＳ Ｐゴシック" pitchFamily="-110" charset="-128"/>
                <a:cs typeface="ＭＳ Ｐゴシック" pitchFamily="-110" charset="-128"/>
              </a:rPr>
              <a:t>if one is used for encryption, the other is used for decryption. The exact</a:t>
            </a:r>
          </a:p>
          <a:p>
            <a:r>
              <a:rPr lang="en-US" b="0" dirty="0" smtClean="0">
                <a:latin typeface="Arial" pitchFamily="-110" charset="0"/>
                <a:ea typeface="ＭＳ Ｐゴシック" pitchFamily="-110" charset="-128"/>
                <a:cs typeface="ＭＳ Ｐゴシック" pitchFamily="-110" charset="-128"/>
              </a:rPr>
              <a:t>transformations performed by the encryption algorithm depend on the public</a:t>
            </a:r>
          </a:p>
          <a:p>
            <a:r>
              <a:rPr lang="en-US" b="0" dirty="0" smtClean="0">
                <a:latin typeface="Arial" pitchFamily="-110" charset="0"/>
                <a:ea typeface="ＭＳ Ｐゴシック" pitchFamily="-110" charset="-128"/>
                <a:cs typeface="ＭＳ Ｐゴシック" pitchFamily="-110" charset="-128"/>
              </a:rPr>
              <a:t>or private key that is provided as input.</a:t>
            </a:r>
          </a:p>
          <a:p>
            <a:endParaRPr lang="en-US" b="0" dirty="0" smtClean="0">
              <a:latin typeface="Arial" pitchFamily="-110" charset="0"/>
              <a:ea typeface="ＭＳ Ｐゴシック" pitchFamily="-110" charset="-128"/>
              <a:cs typeface="ＭＳ Ｐゴシック" pitchFamily="-110" charset="-128"/>
            </a:endParaRPr>
          </a:p>
          <a:p>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This is the scrambled message produced as output. It depends on</a:t>
            </a:r>
          </a:p>
          <a:p>
            <a:r>
              <a:rPr lang="en-US" b="0" dirty="0" smtClean="0">
                <a:latin typeface="Arial" pitchFamily="-110" charset="0"/>
                <a:ea typeface="ＭＳ Ｐゴシック" pitchFamily="-110" charset="-128"/>
                <a:cs typeface="ＭＳ Ｐゴシック" pitchFamily="-110" charset="-128"/>
              </a:rPr>
              <a:t>the plaintext and the key. For a given message, two different keys will produce</a:t>
            </a:r>
          </a:p>
          <a:p>
            <a:r>
              <a:rPr lang="en-US" b="0" dirty="0" smtClean="0">
                <a:latin typeface="Arial" pitchFamily="-110" charset="0"/>
                <a:ea typeface="ＭＳ Ｐゴシック" pitchFamily="-110" charset="-128"/>
                <a:cs typeface="ＭＳ Ｐゴシック" pitchFamily="-110" charset="-128"/>
              </a:rPr>
              <a:t>two different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Decryption algorithm: This algorithm accepts the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and the matching</a:t>
            </a:r>
          </a:p>
          <a:p>
            <a:r>
              <a:rPr lang="en-US" b="0" dirty="0" smtClean="0">
                <a:latin typeface="Arial" pitchFamily="-110" charset="0"/>
                <a:ea typeface="ＭＳ Ｐゴシック" pitchFamily="-110" charset="-128"/>
                <a:cs typeface="ＭＳ Ｐゴシック" pitchFamily="-110" charset="-128"/>
              </a:rPr>
              <a:t>key and produces the original plaintext.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As the names suggest, the public key of the pair is made public for others to</a:t>
            </a:r>
          </a:p>
          <a:p>
            <a:r>
              <a:rPr lang="en-US" b="0" dirty="0" smtClean="0">
                <a:latin typeface="Arial" pitchFamily="-110" charset="0"/>
                <a:ea typeface="ＭＳ Ｐゴシック" pitchFamily="-110" charset="-128"/>
                <a:cs typeface="ＭＳ Ｐゴシック" pitchFamily="-110" charset="-128"/>
              </a:rPr>
              <a:t>use, while the private key is known only to its owner. A general-purpose public-key</a:t>
            </a:r>
          </a:p>
          <a:p>
            <a:r>
              <a:rPr lang="en-US" b="0" dirty="0" smtClean="0">
                <a:latin typeface="Arial" pitchFamily="-110" charset="0"/>
                <a:ea typeface="ＭＳ Ｐゴシック" pitchFamily="-110" charset="-128"/>
                <a:cs typeface="ＭＳ Ｐゴシック" pitchFamily="-110" charset="-128"/>
              </a:rPr>
              <a:t>cryptographic algorithm relies on one key for encryption and a different but related</a:t>
            </a:r>
          </a:p>
          <a:p>
            <a:r>
              <a:rPr lang="en-US" b="0" dirty="0" smtClean="0">
                <a:latin typeface="Arial" pitchFamily="-110" charset="0"/>
                <a:ea typeface="ＭＳ Ｐゴシック" pitchFamily="-110" charset="-128"/>
                <a:cs typeface="ＭＳ Ｐゴシック" pitchFamily="-110" charset="-128"/>
              </a:rPr>
              <a:t>key for decryption.</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essential steps are the following:</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1. Each user generates a pair of keys to be used for the encryption and decryption</a:t>
            </a:r>
          </a:p>
          <a:p>
            <a:r>
              <a:rPr lang="en-US" b="0" dirty="0" smtClean="0">
                <a:latin typeface="Arial" pitchFamily="-110" charset="0"/>
                <a:ea typeface="ＭＳ Ｐゴシック" pitchFamily="-110" charset="-128"/>
                <a:cs typeface="ＭＳ Ｐゴシック" pitchFamily="-110" charset="-128"/>
              </a:rPr>
              <a:t>of messages.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2. Each user places one of the two keys in a public register or other accessible</a:t>
            </a:r>
          </a:p>
          <a:p>
            <a:r>
              <a:rPr lang="en-US" b="0" dirty="0" smtClean="0">
                <a:latin typeface="Arial" pitchFamily="-110" charset="0"/>
                <a:ea typeface="ＭＳ Ｐゴシック" pitchFamily="-110" charset="-128"/>
                <a:cs typeface="ＭＳ Ｐゴシック" pitchFamily="-110" charset="-128"/>
              </a:rPr>
              <a:t>file. This is the public key. The companion key is kept private. As Figure 2.6a</a:t>
            </a:r>
          </a:p>
          <a:p>
            <a:r>
              <a:rPr lang="en-US" b="0" dirty="0" smtClean="0">
                <a:latin typeface="Arial" pitchFamily="-110" charset="0"/>
                <a:ea typeface="ＭＳ Ｐゴシック" pitchFamily="-110" charset="-128"/>
                <a:cs typeface="ＭＳ Ｐゴシック" pitchFamily="-110" charset="-128"/>
              </a:rPr>
              <a:t>suggests, each user maintains a collection of public keys obtained from others.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3. If Bob wishes to send a private message to Alice, Bob encrypts the message</a:t>
            </a:r>
          </a:p>
          <a:p>
            <a:r>
              <a:rPr lang="en-US" b="0" dirty="0" smtClean="0">
                <a:latin typeface="Arial" pitchFamily="-110" charset="0"/>
                <a:ea typeface="ＭＳ Ｐゴシック" pitchFamily="-110" charset="-128"/>
                <a:cs typeface="ＭＳ Ｐゴシック" pitchFamily="-110" charset="-128"/>
              </a:rPr>
              <a:t>using Alice’s public key.</a:t>
            </a:r>
          </a:p>
          <a:p>
            <a:r>
              <a:rPr lang="en-US" b="0" dirty="0" smtClean="0">
                <a:latin typeface="Arial" pitchFamily="-110" charset="0"/>
                <a:ea typeface="ＭＳ Ｐゴシック" pitchFamily="-110" charset="-128"/>
                <a:cs typeface="ＭＳ Ｐゴシック" pitchFamily="-110" charset="-128"/>
              </a:rPr>
              <a:t>4. When Alice receives the message, she decrypts it using her private key. No</a:t>
            </a:r>
          </a:p>
          <a:p>
            <a:r>
              <a:rPr lang="en-US" b="0" dirty="0" smtClean="0">
                <a:latin typeface="Arial" pitchFamily="-110" charset="0"/>
                <a:ea typeface="ＭＳ Ｐゴシック" pitchFamily="-110" charset="-128"/>
                <a:cs typeface="ＭＳ Ｐゴシック" pitchFamily="-110" charset="-128"/>
              </a:rPr>
              <a:t>other recipient can decrypt the message because only Alice knows Alice’s private</a:t>
            </a:r>
          </a:p>
          <a:p>
            <a:r>
              <a:rPr lang="en-US" b="0" dirty="0" smtClean="0">
                <a:latin typeface="Arial" pitchFamily="-110" charset="0"/>
                <a:ea typeface="ＭＳ Ｐゴシック" pitchFamily="-110" charset="-128"/>
                <a:cs typeface="ＭＳ Ｐゴシック" pitchFamily="-110" charset="-128"/>
              </a:rPr>
              <a:t>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With this approach, all participants have access to public keys, and private keys</a:t>
            </a:r>
          </a:p>
          <a:p>
            <a:r>
              <a:rPr lang="en-US" b="0" dirty="0" smtClean="0">
                <a:latin typeface="Arial" pitchFamily="-110" charset="0"/>
                <a:ea typeface="ＭＳ Ｐゴシック" pitchFamily="-110" charset="-128"/>
                <a:cs typeface="ＭＳ Ｐゴシック" pitchFamily="-110" charset="-128"/>
              </a:rPr>
              <a:t>are generated locally by each participant and therefore need never be distributed.</a:t>
            </a:r>
          </a:p>
          <a:p>
            <a:r>
              <a:rPr lang="en-US" b="0" dirty="0" smtClean="0">
                <a:latin typeface="Arial" pitchFamily="-110" charset="0"/>
                <a:ea typeface="ＭＳ Ｐゴシック" pitchFamily="-110" charset="-128"/>
                <a:cs typeface="ＭＳ Ｐゴシック" pitchFamily="-110" charset="-128"/>
              </a:rPr>
              <a:t>As long as a user protects his or her private key, incoming communication is secure.</a:t>
            </a:r>
          </a:p>
          <a:p>
            <a:r>
              <a:rPr lang="en-US" b="0" dirty="0" smtClean="0">
                <a:latin typeface="Arial" pitchFamily="-110" charset="0"/>
                <a:ea typeface="ＭＳ Ｐゴシック" pitchFamily="-110" charset="-128"/>
                <a:cs typeface="ＭＳ Ｐゴシック" pitchFamily="-110" charset="-128"/>
              </a:rPr>
              <a:t>At any time, a user can change the private key and publish the companion public</a:t>
            </a:r>
          </a:p>
          <a:p>
            <a:r>
              <a:rPr lang="en-US" b="0" dirty="0" smtClean="0">
                <a:latin typeface="Arial" pitchFamily="-110" charset="0"/>
                <a:ea typeface="ＭＳ Ｐゴシック" pitchFamily="-110" charset="-128"/>
                <a:cs typeface="ＭＳ Ｐゴシック" pitchFamily="-110" charset="-128"/>
              </a:rPr>
              <a:t>key to replace the old public 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Note that the scheme of Figure 2.6a is directed toward providing confidentiality:</a:t>
            </a:r>
          </a:p>
          <a:p>
            <a:r>
              <a:rPr lang="en-US" b="0" dirty="0" smtClean="0">
                <a:latin typeface="Arial" pitchFamily="-110" charset="0"/>
                <a:ea typeface="ＭＳ Ｐゴシック" pitchFamily="-110" charset="-128"/>
                <a:cs typeface="ＭＳ Ｐゴシック" pitchFamily="-110" charset="-128"/>
              </a:rPr>
              <a:t>Only the intended recipient should be able to decrypt the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because only</a:t>
            </a:r>
          </a:p>
          <a:p>
            <a:r>
              <a:rPr lang="en-US" b="0" dirty="0" smtClean="0">
                <a:latin typeface="Arial" pitchFamily="-110" charset="0"/>
                <a:ea typeface="ＭＳ Ｐゴシック" pitchFamily="-110" charset="-128"/>
                <a:cs typeface="ＭＳ Ｐゴシック" pitchFamily="-110" charset="-128"/>
              </a:rPr>
              <a:t>the intended recipient is in possession of the required private key. Whether in fact</a:t>
            </a:r>
          </a:p>
          <a:p>
            <a:r>
              <a:rPr lang="en-US" b="0" dirty="0" smtClean="0">
                <a:latin typeface="Arial" pitchFamily="-110" charset="0"/>
                <a:ea typeface="ＭＳ Ｐゴシック" pitchFamily="-110" charset="-128"/>
                <a:cs typeface="ＭＳ Ｐゴシック" pitchFamily="-110" charset="-128"/>
              </a:rPr>
              <a:t>confidentiality is provided depends on a number of factors, including the security of</a:t>
            </a:r>
          </a:p>
          <a:p>
            <a:r>
              <a:rPr lang="en-US" b="0" dirty="0" smtClean="0">
                <a:latin typeface="Arial" pitchFamily="-110" charset="0"/>
                <a:ea typeface="ＭＳ Ｐゴシック" pitchFamily="-110" charset="-128"/>
                <a:cs typeface="ＭＳ Ｐゴシック" pitchFamily="-110" charset="-128"/>
              </a:rPr>
              <a:t>the algorithm, whether the private key is kept secure, and the security of any protocol</a:t>
            </a:r>
          </a:p>
          <a:p>
            <a:r>
              <a:rPr lang="en-US" b="0" dirty="0" smtClean="0">
                <a:latin typeface="Arial" pitchFamily="-110" charset="0"/>
                <a:ea typeface="ＭＳ Ｐゴシック" pitchFamily="-110" charset="-128"/>
                <a:cs typeface="ＭＳ Ｐゴシック" pitchFamily="-110" charset="-128"/>
              </a:rPr>
              <a:t>of which the encryption function is a part.</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5356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DFC09230-2065-44E2-9003-9E5CFA977545}" type="slidenum">
              <a:rPr lang="en-GB" altLang="en-US" sz="1400" smtClean="0"/>
              <a:pPr>
                <a:spcBef>
                  <a:spcPct val="0"/>
                </a:spcBef>
                <a:buClrTx/>
                <a:buFontTx/>
                <a:buNone/>
              </a:pPr>
              <a:t>34</a:t>
            </a:fld>
            <a:endParaRPr lang="en-GB" altLang="en-US" sz="1400" smtClean="0"/>
          </a:p>
        </p:txBody>
      </p:sp>
      <p:sp>
        <p:nvSpPr>
          <p:cNvPr id="54275" name="Text Box 1"/>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SzPct val="45000"/>
              <a:buFontTx/>
              <a:buNone/>
            </a:pPr>
            <a:fld id="{25903872-7D88-4F96-8D88-BC8ABBA4A332}" type="slidenum">
              <a:rPr lang="en-AU" altLang="en-US">
                <a:latin typeface="Arial" panose="020B0604020202020204" pitchFamily="34" charset="0"/>
              </a:rPr>
              <a:pPr algn="r" eaLnBrk="1" hangingPunct="1">
                <a:spcBef>
                  <a:spcPct val="0"/>
                </a:spcBef>
                <a:buClrTx/>
                <a:buSzPct val="45000"/>
                <a:buFontTx/>
                <a:buNone/>
              </a:pPr>
              <a:t>34</a:t>
            </a:fld>
            <a:endParaRPr lang="en-AU" altLang="en-US">
              <a:latin typeface="Arial" panose="020B0604020202020204" pitchFamily="34" charset="0"/>
            </a:endParaRPr>
          </a:p>
        </p:txBody>
      </p:sp>
      <p:sp>
        <p:nvSpPr>
          <p:cNvPr id="54276"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54277" name="Text Box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mtClean="0">
                <a:latin typeface="Arial" panose="020B0604020202020204" pitchFamily="34" charset="0"/>
                <a:ea typeface="Microsoft YaHei" panose="020B0503020204020204" pitchFamily="34" charset="-122"/>
              </a:rPr>
              <a:t>Asymmetric algorithms rely on one key for encryption and a different but related key for decryption. These algorithms have the following important characteristic:   </a:t>
            </a:r>
          </a:p>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mtClean="0">
                <a:latin typeface="Arial" panose="020B0604020202020204" pitchFamily="34" charset="0"/>
                <a:ea typeface="Microsoft YaHei" panose="020B0503020204020204" pitchFamily="34" charset="-122"/>
              </a:rPr>
              <a:t>• It is computationally infeasible to determine the decryption key given only knowledge of the cryptographic algorithm and the encryption key. </a:t>
            </a:r>
          </a:p>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mtClean="0">
                <a:latin typeface="Arial" panose="020B0604020202020204" pitchFamily="34" charset="0"/>
                <a:ea typeface="Microsoft YaHei" panose="020B0503020204020204" pitchFamily="34" charset="-122"/>
              </a:rPr>
              <a:t>In addition, some algorithms, such as RSA, also exhibit the following characteristic:</a:t>
            </a:r>
          </a:p>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mtClean="0">
                <a:latin typeface="Arial" panose="020B0604020202020204" pitchFamily="34" charset="0"/>
                <a:ea typeface="Microsoft YaHei" panose="020B0503020204020204" pitchFamily="34" charset="-122"/>
              </a:rPr>
              <a:t>• Either of the two related keys can be used for encryption, with the other used for decryption. </a:t>
            </a:r>
          </a:p>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smtClean="0">
                <a:latin typeface="Arial" panose="020B0604020202020204" pitchFamily="34" charset="0"/>
                <a:ea typeface="Microsoft YaHei" panose="020B0503020204020204" pitchFamily="34" charset="-122"/>
              </a:rPr>
              <a:t>Anyone knowing the public key can encrypt messages or verify signatures, but </a:t>
            </a:r>
            <a:r>
              <a:rPr lang="en-AU" altLang="en-US" b="1" smtClean="0">
                <a:latin typeface="Arial" panose="020B0604020202020204" pitchFamily="34" charset="0"/>
                <a:ea typeface="Microsoft YaHei" panose="020B0503020204020204" pitchFamily="34" charset="-122"/>
              </a:rPr>
              <a:t>cannot</a:t>
            </a:r>
            <a:r>
              <a:rPr lang="en-AU" altLang="en-US" smtClean="0">
                <a:latin typeface="Arial" panose="020B0604020202020204" pitchFamily="34" charset="0"/>
                <a:ea typeface="Microsoft YaHei" panose="020B0503020204020204" pitchFamily="34" charset="-122"/>
              </a:rPr>
              <a:t> decrypt messages or create signatures, thanks to some clever use of number theory.</a:t>
            </a:r>
          </a:p>
        </p:txBody>
      </p:sp>
    </p:spTree>
    <p:extLst>
      <p:ext uri="{BB962C8B-B14F-4D97-AF65-F5344CB8AC3E}">
        <p14:creationId xmlns:p14="http://schemas.microsoft.com/office/powerpoint/2010/main" val="63544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30CEAF3-508C-8A40-93FA-79212B77D7A3}" type="slidenum">
              <a:rPr lang="en-AU">
                <a:latin typeface="Arial" pitchFamily="-110" charset="0"/>
              </a:rPr>
              <a:pPr/>
              <a:t>35</a:t>
            </a:fld>
            <a:endParaRPr lang="en-AU">
              <a:latin typeface="Arial" pitchFamily="-110"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Figure 2.6b illustrates another mode of operation of public-key cryptography.</a:t>
            </a:r>
          </a:p>
          <a:p>
            <a:r>
              <a:rPr lang="en-US" b="0" dirty="0" smtClean="0">
                <a:latin typeface="Arial" pitchFamily="-110" charset="0"/>
                <a:ea typeface="ＭＳ Ｐゴシック" pitchFamily="-110" charset="-128"/>
                <a:cs typeface="ＭＳ Ｐゴシック" pitchFamily="-110" charset="-128"/>
              </a:rPr>
              <a:t>In this scheme, a user encrypts data using his or her own private key.</a:t>
            </a:r>
          </a:p>
          <a:p>
            <a:r>
              <a:rPr lang="en-US" b="0" dirty="0" smtClean="0">
                <a:latin typeface="Arial" pitchFamily="-110" charset="0"/>
                <a:ea typeface="ＭＳ Ｐゴシック" pitchFamily="-110" charset="-128"/>
                <a:cs typeface="ＭＳ Ｐゴシック" pitchFamily="-110" charset="-128"/>
              </a:rPr>
              <a:t>Anyone who knows the corresponding public key will then be able to decrypt the</a:t>
            </a:r>
          </a:p>
          <a:p>
            <a:r>
              <a:rPr lang="en-US" b="0" dirty="0" smtClean="0">
                <a:latin typeface="Arial" pitchFamily="-110" charset="0"/>
                <a:ea typeface="ＭＳ Ｐゴシック" pitchFamily="-110" charset="-128"/>
                <a:cs typeface="ＭＳ Ｐゴシック" pitchFamily="-110" charset="-128"/>
              </a:rPr>
              <a:t>message.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scheme of Figure 2.6b is directed toward providing authentication</a:t>
            </a:r>
          </a:p>
          <a:p>
            <a:r>
              <a:rPr lang="en-US" b="0" dirty="0" smtClean="0">
                <a:latin typeface="Arial" pitchFamily="-110" charset="0"/>
                <a:ea typeface="ＭＳ Ｐゴシック" pitchFamily="-110" charset="-128"/>
                <a:cs typeface="ＭＳ Ｐゴシック" pitchFamily="-110" charset="-128"/>
              </a:rPr>
              <a:t>and/or data integrity. If a user is able to successfully recover the plaintext from</a:t>
            </a:r>
          </a:p>
          <a:p>
            <a:r>
              <a:rPr lang="en-US" b="0" dirty="0" smtClean="0">
                <a:latin typeface="Arial" pitchFamily="-110" charset="0"/>
                <a:ea typeface="ＭＳ Ｐゴシック" pitchFamily="-110" charset="-128"/>
                <a:cs typeface="ＭＳ Ｐゴシック" pitchFamily="-110" charset="-128"/>
              </a:rPr>
              <a:t>Bob’s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using Bob’s public key, this indicates that only Bob could have</a:t>
            </a:r>
          </a:p>
          <a:p>
            <a:r>
              <a:rPr lang="en-US" b="0" dirty="0" smtClean="0">
                <a:latin typeface="Arial" pitchFamily="-110" charset="0"/>
                <a:ea typeface="ＭＳ Ｐゴシック" pitchFamily="-110" charset="-128"/>
                <a:cs typeface="ＭＳ Ｐゴシック" pitchFamily="-110" charset="-128"/>
              </a:rPr>
              <a:t>encrypted the plaintext, thus providing authentication. Further, no one but</a:t>
            </a:r>
          </a:p>
          <a:p>
            <a:r>
              <a:rPr lang="en-US" b="0" dirty="0" smtClean="0">
                <a:latin typeface="Arial" pitchFamily="-110" charset="0"/>
                <a:ea typeface="ＭＳ Ｐゴシック" pitchFamily="-110" charset="-128"/>
                <a:cs typeface="ＭＳ Ｐゴシック" pitchFamily="-110" charset="-128"/>
              </a:rPr>
              <a:t>Bob would be able to modify the plaintext because only Bob could encrypt the</a:t>
            </a:r>
          </a:p>
          <a:p>
            <a:r>
              <a:rPr lang="en-US" b="0" dirty="0" smtClean="0">
                <a:latin typeface="Arial" pitchFamily="-110" charset="0"/>
                <a:ea typeface="ＭＳ Ｐゴシック" pitchFamily="-110" charset="-128"/>
                <a:cs typeface="ＭＳ Ｐゴシック" pitchFamily="-110" charset="-128"/>
              </a:rPr>
              <a:t>plaintext with Bob’s private key. Once again, the actual provision of authentication</a:t>
            </a:r>
          </a:p>
          <a:p>
            <a:r>
              <a:rPr lang="en-US" b="0" dirty="0" smtClean="0">
                <a:latin typeface="Arial" pitchFamily="-110" charset="0"/>
                <a:ea typeface="ＭＳ Ｐゴシック" pitchFamily="-110" charset="-128"/>
                <a:cs typeface="ＭＳ Ｐゴシック" pitchFamily="-110" charset="-128"/>
              </a:rPr>
              <a:t>or data integrity depends on a variety of factors. This issue is addressed</a:t>
            </a:r>
          </a:p>
          <a:p>
            <a:r>
              <a:rPr lang="en-US" b="0" dirty="0" smtClean="0">
                <a:latin typeface="Arial" pitchFamily="-110" charset="0"/>
                <a:ea typeface="ＭＳ Ｐゴシック" pitchFamily="-110" charset="-128"/>
                <a:cs typeface="ＭＳ Ｐゴシック" pitchFamily="-110" charset="-128"/>
              </a:rPr>
              <a:t>primarily in Chapter 21, but other references are made to it where appropriate in</a:t>
            </a:r>
          </a:p>
          <a:p>
            <a:r>
              <a:rPr lang="en-US" b="0" dirty="0" smtClean="0">
                <a:latin typeface="Arial" pitchFamily="-110" charset="0"/>
                <a:ea typeface="ＭＳ Ｐゴシック" pitchFamily="-110" charset="-128"/>
                <a:cs typeface="ＭＳ Ｐゴシック" pitchFamily="-110" charset="-128"/>
              </a:rPr>
              <a:t>this text.</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04506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B06A088D-7440-46FF-80F4-3C8BDB6A4398}" type="slidenum">
              <a:rPr lang="en-GB" altLang="en-US" sz="1400" smtClean="0"/>
              <a:pPr>
                <a:spcBef>
                  <a:spcPct val="0"/>
                </a:spcBef>
                <a:buClrTx/>
                <a:buFontTx/>
                <a:buNone/>
              </a:pPr>
              <a:t>36</a:t>
            </a:fld>
            <a:endParaRPr lang="en-GB" altLang="en-US" sz="1400" smtClean="0"/>
          </a:p>
        </p:txBody>
      </p:sp>
      <p:sp>
        <p:nvSpPr>
          <p:cNvPr id="52227" name="Text Box 1"/>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SzPct val="45000"/>
              <a:buFontTx/>
              <a:buNone/>
            </a:pPr>
            <a:fld id="{975DF22F-999F-461E-A4AA-804F0FCC5A2E}" type="slidenum">
              <a:rPr lang="en-AU" altLang="en-US">
                <a:latin typeface="Arial" panose="020B0604020202020204" pitchFamily="34" charset="0"/>
              </a:rPr>
              <a:pPr algn="r" eaLnBrk="1" hangingPunct="1">
                <a:spcBef>
                  <a:spcPct val="0"/>
                </a:spcBef>
                <a:buClrTx/>
                <a:buSzPct val="45000"/>
                <a:buFontTx/>
                <a:buNone/>
              </a:pPr>
              <a:t>36</a:t>
            </a:fld>
            <a:endParaRPr lang="en-AU" altLang="en-US">
              <a:latin typeface="Arial" panose="020B0604020202020204" pitchFamily="34" charset="0"/>
            </a:endParaRPr>
          </a:p>
        </p:txBody>
      </p:sp>
      <p:sp>
        <p:nvSpPr>
          <p:cNvPr id="52228"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52229" name="Text Box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mtClean="0">
                <a:latin typeface="Arial" panose="020B0604020202020204" pitchFamily="34" charset="0"/>
                <a:ea typeface="Microsoft YaHei" panose="020B0503020204020204" pitchFamily="34" charset="-122"/>
              </a:rPr>
              <a:t>Asymmetric algorithms rely on one key for encryption and a different but related key for decryption. These algorithms have the following important characteristic:   </a:t>
            </a:r>
          </a:p>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mtClean="0">
                <a:latin typeface="Arial" panose="020B0604020202020204" pitchFamily="34" charset="0"/>
                <a:ea typeface="Microsoft YaHei" panose="020B0503020204020204" pitchFamily="34" charset="-122"/>
              </a:rPr>
              <a:t>• It is computationally infeasible to determine the decryption key given only knowledge of the cryptographic algorithm and the encryption key. </a:t>
            </a:r>
          </a:p>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mtClean="0">
                <a:latin typeface="Arial" panose="020B0604020202020204" pitchFamily="34" charset="0"/>
                <a:ea typeface="Microsoft YaHei" panose="020B0503020204020204" pitchFamily="34" charset="-122"/>
              </a:rPr>
              <a:t>In addition, some algorithms, such as RSA, also exhibit the following characteristic:</a:t>
            </a:r>
          </a:p>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mtClean="0">
                <a:latin typeface="Arial" panose="020B0604020202020204" pitchFamily="34" charset="0"/>
                <a:ea typeface="Microsoft YaHei" panose="020B0503020204020204" pitchFamily="34" charset="-122"/>
              </a:rPr>
              <a:t>• Either of the two related keys can be used for encryption, with the other used for decryption. </a:t>
            </a:r>
          </a:p>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smtClean="0">
                <a:latin typeface="Arial" panose="020B0604020202020204" pitchFamily="34" charset="0"/>
                <a:ea typeface="Microsoft YaHei" panose="020B0503020204020204" pitchFamily="34" charset="-122"/>
              </a:rPr>
              <a:t>Anyone knowing the public key can encrypt messages or verify signatures, but </a:t>
            </a:r>
            <a:r>
              <a:rPr lang="en-AU" altLang="en-US" b="1" smtClean="0">
                <a:latin typeface="Arial" panose="020B0604020202020204" pitchFamily="34" charset="0"/>
                <a:ea typeface="Microsoft YaHei" panose="020B0503020204020204" pitchFamily="34" charset="-122"/>
              </a:rPr>
              <a:t>cannot</a:t>
            </a:r>
            <a:r>
              <a:rPr lang="en-AU" altLang="en-US" smtClean="0">
                <a:latin typeface="Arial" panose="020B0604020202020204" pitchFamily="34" charset="0"/>
                <a:ea typeface="Microsoft YaHei" panose="020B0503020204020204" pitchFamily="34" charset="-122"/>
              </a:rPr>
              <a:t> decrypt messages or create signatures, thanks to some clever use of number theory.</a:t>
            </a:r>
          </a:p>
        </p:txBody>
      </p:sp>
    </p:spTree>
    <p:extLst>
      <p:ext uri="{BB962C8B-B14F-4D97-AF65-F5344CB8AC3E}">
        <p14:creationId xmlns:p14="http://schemas.microsoft.com/office/powerpoint/2010/main" val="8339065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5F3FD386-C2D8-48ED-A810-B7A006277687}" type="slidenum">
              <a:rPr lang="en-GB" altLang="en-US" sz="1400" smtClean="0"/>
              <a:pPr>
                <a:spcBef>
                  <a:spcPct val="0"/>
                </a:spcBef>
                <a:buClrTx/>
                <a:buFontTx/>
                <a:buNone/>
              </a:pPr>
              <a:t>37</a:t>
            </a:fld>
            <a:endParaRPr lang="en-GB" altLang="en-US" sz="1400" smtClean="0"/>
          </a:p>
        </p:txBody>
      </p:sp>
      <p:sp>
        <p:nvSpPr>
          <p:cNvPr id="56323" name="Text Box 1"/>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SzPct val="45000"/>
              <a:buFontTx/>
              <a:buNone/>
            </a:pPr>
            <a:fld id="{8523B70B-81D3-4E7F-9E66-1C1E3ADE71F8}" type="slidenum">
              <a:rPr lang="en-AU" altLang="en-US">
                <a:latin typeface="Arial" panose="020B0604020202020204" pitchFamily="34" charset="0"/>
              </a:rPr>
              <a:pPr algn="r" eaLnBrk="1" hangingPunct="1">
                <a:spcBef>
                  <a:spcPct val="0"/>
                </a:spcBef>
                <a:buClrTx/>
                <a:buSzPct val="45000"/>
                <a:buFontTx/>
                <a:buNone/>
              </a:pPr>
              <a:t>37</a:t>
            </a:fld>
            <a:endParaRPr lang="en-AU" altLang="en-US">
              <a:latin typeface="Arial" panose="020B0604020202020204" pitchFamily="34" charset="0"/>
            </a:endParaRPr>
          </a:p>
        </p:txBody>
      </p:sp>
      <p:sp>
        <p:nvSpPr>
          <p:cNvPr id="56324" name="Rectangle 2"/>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56325" name="Text Box 3"/>
          <p:cNvSpPr>
            <a:spLocks noGrp="1" noChangeArrowheads="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50"/>
              </a:spcBef>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smtClean="0">
                <a:latin typeface="Arial" panose="020B0604020202020204" pitchFamily="34" charset="0"/>
                <a:cs typeface="Arial" panose="020B0604020202020204" pitchFamily="34" charset="0"/>
              </a:rPr>
              <a:t>This </a:t>
            </a:r>
            <a:r>
              <a:rPr lang="en-US" altLang="en-US" smtClean="0">
                <a:latin typeface="Arial" panose="020B0604020202020204" pitchFamily="34" charset="0"/>
                <a:ea typeface="Microsoft YaHei" panose="020B0503020204020204" pitchFamily="34" charset="-122"/>
              </a:rPr>
              <a:t>table summarizes some of the important aspects of symmetric and public-key encryption. To discriminate between the two, we refer to the key used in symmetric encryption as a </a:t>
            </a:r>
            <a:r>
              <a:rPr lang="en-US" altLang="en-US" b="1" smtClean="0">
                <a:latin typeface="Arial" panose="020B0604020202020204" pitchFamily="34" charset="0"/>
                <a:ea typeface="Microsoft YaHei" panose="020B0503020204020204" pitchFamily="34" charset="-122"/>
              </a:rPr>
              <a:t>secret key</a:t>
            </a:r>
            <a:r>
              <a:rPr lang="en-US" altLang="en-US" smtClean="0">
                <a:latin typeface="Arial" panose="020B0604020202020204" pitchFamily="34" charset="0"/>
                <a:ea typeface="Microsoft YaHei" panose="020B0503020204020204" pitchFamily="34" charset="-122"/>
              </a:rPr>
              <a:t>. The two keys used for asymmetric encryption are referred to as the </a:t>
            </a:r>
            <a:r>
              <a:rPr lang="en-US" altLang="en-US" b="1" smtClean="0">
                <a:latin typeface="Arial" panose="020B0604020202020204" pitchFamily="34" charset="0"/>
                <a:ea typeface="Microsoft YaHei" panose="020B0503020204020204" pitchFamily="34" charset="-122"/>
              </a:rPr>
              <a:t>public key </a:t>
            </a:r>
            <a:r>
              <a:rPr lang="en-US" altLang="en-US" smtClean="0">
                <a:latin typeface="Arial" panose="020B0604020202020204" pitchFamily="34" charset="0"/>
                <a:ea typeface="Microsoft YaHei" panose="020B0503020204020204" pitchFamily="34" charset="-122"/>
              </a:rPr>
              <a:t>and the </a:t>
            </a:r>
            <a:r>
              <a:rPr lang="en-US" altLang="en-US" b="1" smtClean="0">
                <a:latin typeface="Arial" panose="020B0604020202020204" pitchFamily="34" charset="0"/>
                <a:ea typeface="Microsoft YaHei" panose="020B0503020204020204" pitchFamily="34" charset="-122"/>
              </a:rPr>
              <a:t>private key. </a:t>
            </a:r>
            <a:r>
              <a:rPr lang="en-US" altLang="en-US" smtClean="0">
                <a:latin typeface="Arial" panose="020B0604020202020204" pitchFamily="34" charset="0"/>
                <a:ea typeface="Microsoft YaHei" panose="020B0503020204020204" pitchFamily="34" charset="-122"/>
              </a:rPr>
              <a:t>Invariably, the private key is kept secret, but it is referred to as a private key rather than a secret key to avoid confusion with symmetric encryption.</a:t>
            </a:r>
          </a:p>
        </p:txBody>
      </p:sp>
    </p:spTree>
    <p:extLst>
      <p:ext uri="{BB962C8B-B14F-4D97-AF65-F5344CB8AC3E}">
        <p14:creationId xmlns:p14="http://schemas.microsoft.com/office/powerpoint/2010/main" val="3851129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 Before proceeding, we need to clarify one aspect of public-key cryptosystems that is</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otherwise likely to lead to confusion. Public-key systems are characterized by the use</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of a cryptographic type of algorithm with two keys, one held private and one available</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publicly. Depending on the application, the sender uses either the sender’s private key</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or the receiver’s public key, or both, to perform some type of cryptographic function.</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In broad terms, we can classify the use of public-key cryptosystems into three categories:</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digital signature, symmetric key distribution, and encryption of secret keys.</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These applications are discussed in Section 2.4. Some algorithms are suitable</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for all three applications, whereas others can be used only for one or two of</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these applications. Table 2.3 indicates the applications supported by the algorithms</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discussed</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in this section.</a:t>
            </a:r>
            <a:endParaRPr lang="en-US" dirty="0" smtClean="0">
              <a:latin typeface="Arial" pitchFamily="-110" charset="0"/>
              <a:ea typeface="ＭＳ Ｐゴシック" pitchFamily="-110" charset="-128"/>
              <a:cs typeface="ＭＳ Ｐゴシック" pitchFamily="-110" charset="-128"/>
            </a:endParaRPr>
          </a:p>
        </p:txBody>
      </p:sp>
      <p:sp>
        <p:nvSpPr>
          <p:cNvPr id="63492" name="Slide Number Placeholder 3"/>
          <p:cNvSpPr>
            <a:spLocks noGrp="1"/>
          </p:cNvSpPr>
          <p:nvPr>
            <p:ph type="sldNum" sz="quarter" idx="5"/>
          </p:nvPr>
        </p:nvSpPr>
        <p:spPr>
          <a:noFill/>
        </p:spPr>
        <p:txBody>
          <a:bodyPr/>
          <a:lstStyle/>
          <a:p>
            <a:fld id="{9BAFD868-4274-7F4A-A590-3300D6060EE1}" type="slidenum">
              <a:rPr lang="en-AU" smtClean="0">
                <a:latin typeface="Arial" pitchFamily="-110" charset="0"/>
              </a:rPr>
              <a:pPr/>
              <a:t>38</a:t>
            </a:fld>
            <a:endParaRPr lang="en-AU" smtClean="0">
              <a:latin typeface="Arial" pitchFamily="-110" charset="0"/>
            </a:endParaRPr>
          </a:p>
        </p:txBody>
      </p:sp>
    </p:spTree>
    <p:extLst>
      <p:ext uri="{BB962C8B-B14F-4D97-AF65-F5344CB8AC3E}">
        <p14:creationId xmlns:p14="http://schemas.microsoft.com/office/powerpoint/2010/main" val="2909321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EDA176F-E2B2-EC45-8A34-11E64519DC91}" type="slidenum">
              <a:rPr lang="en-AU">
                <a:latin typeface="Arial" pitchFamily="-110" charset="0"/>
              </a:rPr>
              <a:pPr/>
              <a:t>39</a:t>
            </a:fld>
            <a:endParaRPr lang="en-AU">
              <a:latin typeface="Arial" pitchFamily="-110"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b="0" i="1" dirty="0" smtClean="0">
                <a:latin typeface="Arial" pitchFamily="-110" charset="0"/>
                <a:ea typeface="ＭＳ Ｐゴシック" pitchFamily="-110" charset="-128"/>
                <a:cs typeface="ＭＳ Ｐゴシック" pitchFamily="-110" charset="-128"/>
              </a:rPr>
              <a:t>RSA One of the first public-key schemes was developed in 1977 by Ron </a:t>
            </a:r>
            <a:r>
              <a:rPr lang="en-US" b="0" i="1" dirty="0" err="1" smtClean="0">
                <a:latin typeface="Arial" pitchFamily="-110" charset="0"/>
                <a:ea typeface="ＭＳ Ｐゴシック" pitchFamily="-110" charset="-128"/>
                <a:cs typeface="ＭＳ Ｐゴシック" pitchFamily="-110" charset="-128"/>
              </a:rPr>
              <a:t>Rivest</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Adi</a:t>
            </a:r>
            <a:endParaRPr lang="en-US" b="0" i="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Shamir, and Len </a:t>
            </a:r>
            <a:r>
              <a:rPr lang="en-US" b="0" dirty="0" err="1" smtClean="0">
                <a:latin typeface="Arial" pitchFamily="-110" charset="0"/>
                <a:ea typeface="ＭＳ Ｐゴシック" pitchFamily="-110" charset="-128"/>
                <a:cs typeface="ＭＳ Ｐゴシック" pitchFamily="-110" charset="-128"/>
              </a:rPr>
              <a:t>Adleman</a:t>
            </a:r>
            <a:r>
              <a:rPr lang="en-US" b="0" dirty="0" smtClean="0">
                <a:latin typeface="Arial" pitchFamily="-110" charset="0"/>
                <a:ea typeface="ＭＳ Ｐゴシック" pitchFamily="-110" charset="-128"/>
                <a:cs typeface="ＭＳ Ｐゴシック" pitchFamily="-110" charset="-128"/>
              </a:rPr>
              <a:t> at MIT and first published in 1978 [RIVE78]. The RSA</a:t>
            </a:r>
          </a:p>
          <a:p>
            <a:r>
              <a:rPr lang="en-US" b="0" dirty="0" smtClean="0">
                <a:latin typeface="Arial" pitchFamily="-110" charset="0"/>
                <a:ea typeface="ＭＳ Ｐゴシック" pitchFamily="-110" charset="-128"/>
                <a:cs typeface="ＭＳ Ｐゴシック" pitchFamily="-110" charset="-128"/>
              </a:rPr>
              <a:t>scheme has since reigned supreme as the most widely accepted and implemented</a:t>
            </a:r>
          </a:p>
          <a:p>
            <a:r>
              <a:rPr lang="en-US" b="0" dirty="0" smtClean="0">
                <a:latin typeface="Arial" pitchFamily="-110" charset="0"/>
                <a:ea typeface="ＭＳ Ｐゴシック" pitchFamily="-110" charset="-128"/>
                <a:cs typeface="ＭＳ Ｐゴシック" pitchFamily="-110" charset="-128"/>
              </a:rPr>
              <a:t>approach to public-key encryption. RSA is a block cipher in which the plaintext and</a:t>
            </a:r>
          </a:p>
          <a:p>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are integers between 0 and </a:t>
            </a:r>
            <a:r>
              <a:rPr lang="en-US" b="0" i="1" dirty="0" smtClean="0">
                <a:latin typeface="Arial" pitchFamily="-110" charset="0"/>
                <a:ea typeface="ＭＳ Ｐゴシック" pitchFamily="-110" charset="-128"/>
                <a:cs typeface="ＭＳ Ｐゴシック" pitchFamily="-110" charset="-128"/>
              </a:rPr>
              <a:t>n – 1 for some n.</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In 1977, the three inventors of RSA dared </a:t>
            </a:r>
            <a:r>
              <a:rPr lang="en-US" b="0" i="1" dirty="0" smtClean="0">
                <a:latin typeface="Arial" pitchFamily="-110" charset="0"/>
                <a:ea typeface="ＭＳ Ｐゴシック" pitchFamily="-110" charset="-128"/>
                <a:cs typeface="ＭＳ Ｐゴシック" pitchFamily="-110" charset="-128"/>
              </a:rPr>
              <a:t>Scientific American readers to decode</a:t>
            </a:r>
          </a:p>
          <a:p>
            <a:r>
              <a:rPr lang="en-US" b="0" dirty="0" smtClean="0">
                <a:latin typeface="Arial" pitchFamily="-110" charset="0"/>
                <a:ea typeface="ＭＳ Ｐゴシック" pitchFamily="-110" charset="-128"/>
                <a:cs typeface="ＭＳ Ｐゴシック" pitchFamily="-110" charset="-128"/>
              </a:rPr>
              <a:t>a cipher they printed in Martin Gardner’s “Mathematical Games” column. They</a:t>
            </a:r>
          </a:p>
          <a:p>
            <a:r>
              <a:rPr lang="en-US" b="0" dirty="0" smtClean="0">
                <a:latin typeface="Arial" pitchFamily="-110" charset="0"/>
                <a:ea typeface="ＭＳ Ｐゴシック" pitchFamily="-110" charset="-128"/>
                <a:cs typeface="ＭＳ Ｐゴシック" pitchFamily="-110" charset="-128"/>
              </a:rPr>
              <a:t>offered a $100 reward for the return of a plaintext sentence, an event they predicted</a:t>
            </a:r>
          </a:p>
          <a:p>
            <a:r>
              <a:rPr lang="en-US" b="0" dirty="0" smtClean="0">
                <a:latin typeface="Arial" pitchFamily="-110" charset="0"/>
                <a:ea typeface="ＭＳ Ｐゴシック" pitchFamily="-110" charset="-128"/>
                <a:cs typeface="ＭＳ Ｐゴシック" pitchFamily="-110" charset="-128"/>
              </a:rPr>
              <a:t>might not occur for some 40 quadrillion years. In April of 1994, a group working over</a:t>
            </a:r>
          </a:p>
          <a:p>
            <a:r>
              <a:rPr lang="en-US" b="0" dirty="0" smtClean="0">
                <a:latin typeface="Arial" pitchFamily="-110" charset="0"/>
                <a:ea typeface="ＭＳ Ｐゴシック" pitchFamily="-110" charset="-128"/>
                <a:cs typeface="ＭＳ Ｐゴシック" pitchFamily="-110" charset="-128"/>
              </a:rPr>
              <a:t>the Internet and using over 1600 computers claimed the prize after only eight months</a:t>
            </a:r>
          </a:p>
          <a:p>
            <a:r>
              <a:rPr lang="en-US" b="0" dirty="0" smtClean="0">
                <a:latin typeface="Arial" pitchFamily="-110" charset="0"/>
                <a:ea typeface="ＭＳ Ｐゴシック" pitchFamily="-110" charset="-128"/>
                <a:cs typeface="ＭＳ Ｐゴシック" pitchFamily="-110" charset="-128"/>
              </a:rPr>
              <a:t>of work [LEUT94]. This challenge used a public-key size (length of </a:t>
            </a:r>
            <a:r>
              <a:rPr lang="en-US" b="0" i="1" dirty="0" smtClean="0">
                <a:latin typeface="Arial" pitchFamily="-110" charset="0"/>
                <a:ea typeface="ＭＳ Ｐゴシック" pitchFamily="-110" charset="-128"/>
                <a:cs typeface="ＭＳ Ｐゴシック" pitchFamily="-110" charset="-128"/>
              </a:rPr>
              <a:t>n) of 129 decimal</a:t>
            </a:r>
          </a:p>
          <a:p>
            <a:r>
              <a:rPr lang="en-US" b="0" dirty="0" smtClean="0">
                <a:latin typeface="Arial" pitchFamily="-110" charset="0"/>
                <a:ea typeface="ＭＳ Ｐゴシック" pitchFamily="-110" charset="-128"/>
                <a:cs typeface="ＭＳ Ｐゴシック" pitchFamily="-110" charset="-128"/>
              </a:rPr>
              <a:t>digits, or around 428 bits. This result does not invalidate the use of RSA; it simply</a:t>
            </a:r>
          </a:p>
          <a:p>
            <a:r>
              <a:rPr lang="en-US" b="0" dirty="0" smtClean="0">
                <a:latin typeface="Arial" pitchFamily="-110" charset="0"/>
                <a:ea typeface="ＭＳ Ｐゴシック" pitchFamily="-110" charset="-128"/>
                <a:cs typeface="ＭＳ Ｐゴシック" pitchFamily="-110" charset="-128"/>
              </a:rPr>
              <a:t>means that larger key sizes must be used. Cur </a:t>
            </a:r>
            <a:r>
              <a:rPr lang="en-US" b="0" dirty="0" err="1" smtClean="0">
                <a:latin typeface="Arial" pitchFamily="-110" charset="0"/>
                <a:ea typeface="ＭＳ Ｐゴシック" pitchFamily="-110" charset="-128"/>
                <a:cs typeface="ＭＳ Ｐゴシック" pitchFamily="-110" charset="-128"/>
              </a:rPr>
              <a:t>rently</a:t>
            </a:r>
            <a:r>
              <a:rPr lang="en-US" b="0" dirty="0" smtClean="0">
                <a:latin typeface="Arial" pitchFamily="-110" charset="0"/>
                <a:ea typeface="ＭＳ Ｐゴシック" pitchFamily="-110" charset="-128"/>
                <a:cs typeface="ＭＳ Ｐゴシック" pitchFamily="-110" charset="-128"/>
              </a:rPr>
              <a:t>, a 1024-bit key size (about 300</a:t>
            </a:r>
          </a:p>
          <a:p>
            <a:r>
              <a:rPr lang="en-US" b="0" dirty="0" smtClean="0">
                <a:latin typeface="Arial" pitchFamily="-110" charset="0"/>
                <a:ea typeface="ＭＳ Ｐゴシック" pitchFamily="-110" charset="-128"/>
                <a:cs typeface="ＭＳ Ｐゴシック" pitchFamily="-110" charset="-128"/>
              </a:rPr>
              <a:t>decimal digits) is considered strong enough for virtually all applications.</a:t>
            </a:r>
          </a:p>
          <a:p>
            <a:endParaRPr lang="en-US" b="0" i="1" dirty="0" smtClean="0">
              <a:latin typeface="Arial" pitchFamily="-110" charset="0"/>
              <a:ea typeface="ＭＳ Ｐゴシック" pitchFamily="-110" charset="-128"/>
              <a:cs typeface="ＭＳ Ｐゴシック" pitchFamily="-110" charset="-128"/>
            </a:endParaRPr>
          </a:p>
          <a:p>
            <a:r>
              <a:rPr lang="en-US" b="0" i="1" dirty="0" smtClean="0">
                <a:latin typeface="Arial" pitchFamily="-110" charset="0"/>
                <a:ea typeface="ＭＳ Ｐゴシック" pitchFamily="-110" charset="-128"/>
                <a:cs typeface="ＭＳ Ｐゴシック" pitchFamily="-110" charset="-128"/>
              </a:rPr>
              <a:t>DIFFIE-HELLMAN KEY AGREEMENT The first published public-key </a:t>
            </a:r>
            <a:r>
              <a:rPr lang="en-US" b="0" i="1" dirty="0" err="1" smtClean="0">
                <a:latin typeface="Arial" pitchFamily="-110" charset="0"/>
                <a:ea typeface="ＭＳ Ｐゴシック" pitchFamily="-110" charset="-128"/>
                <a:cs typeface="ＭＳ Ｐゴシック" pitchFamily="-110" charset="-128"/>
              </a:rPr>
              <a:t>algo</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rithm</a:t>
            </a:r>
            <a:endParaRPr lang="en-US" b="0" i="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appeared in the seminal paper by </a:t>
            </a:r>
            <a:r>
              <a:rPr lang="en-US" b="0" dirty="0" err="1" smtClean="0">
                <a:latin typeface="Arial" pitchFamily="-110" charset="0"/>
                <a:ea typeface="ＭＳ Ｐゴシック" pitchFamily="-110" charset="-128"/>
                <a:cs typeface="ＭＳ Ｐゴシック" pitchFamily="-110" charset="-128"/>
              </a:rPr>
              <a:t>Diffie</a:t>
            </a:r>
            <a:r>
              <a:rPr lang="en-US" b="0" dirty="0" smtClean="0">
                <a:latin typeface="Arial" pitchFamily="-110" charset="0"/>
                <a:ea typeface="ＭＳ Ｐゴシック" pitchFamily="-110" charset="-128"/>
                <a:cs typeface="ＭＳ Ｐゴシック" pitchFamily="-110" charset="-128"/>
              </a:rPr>
              <a:t> and Hellman that defined public-key</a:t>
            </a:r>
          </a:p>
          <a:p>
            <a:r>
              <a:rPr lang="en-US" b="0" dirty="0" smtClean="0">
                <a:latin typeface="Arial" pitchFamily="-110" charset="0"/>
                <a:ea typeface="ＭＳ Ｐゴシック" pitchFamily="-110" charset="-128"/>
                <a:cs typeface="ＭＳ Ｐゴシック" pitchFamily="-110" charset="-128"/>
              </a:rPr>
              <a:t>cryptography [DIFF76] and is generally referred to as </a:t>
            </a:r>
            <a:r>
              <a:rPr lang="en-US" b="0" dirty="0" err="1" smtClean="0">
                <a:latin typeface="Arial" pitchFamily="-110" charset="0"/>
                <a:ea typeface="ＭＳ Ｐゴシック" pitchFamily="-110" charset="-128"/>
                <a:cs typeface="ＭＳ Ｐゴシック" pitchFamily="-110" charset="-128"/>
              </a:rPr>
              <a:t>Diffie</a:t>
            </a:r>
            <a:r>
              <a:rPr lang="en-US" b="0" dirty="0" smtClean="0">
                <a:latin typeface="Arial" pitchFamily="-110" charset="0"/>
                <a:ea typeface="ＭＳ Ｐゴシック" pitchFamily="-110" charset="-128"/>
                <a:cs typeface="ＭＳ Ｐゴシック" pitchFamily="-110" charset="-128"/>
              </a:rPr>
              <a:t>-Hellman key exchange,</a:t>
            </a:r>
          </a:p>
          <a:p>
            <a:r>
              <a:rPr lang="en-US" b="0" dirty="0" smtClean="0">
                <a:latin typeface="Arial" pitchFamily="-110" charset="0"/>
                <a:ea typeface="ＭＳ Ｐゴシック" pitchFamily="-110" charset="-128"/>
                <a:cs typeface="ＭＳ Ｐゴシック" pitchFamily="-110" charset="-128"/>
              </a:rPr>
              <a:t>or key agreement. A number of commercial products employ this key exchange</a:t>
            </a:r>
          </a:p>
          <a:p>
            <a:r>
              <a:rPr lang="en-US" b="0" dirty="0" smtClean="0">
                <a:latin typeface="Arial" pitchFamily="-110" charset="0"/>
                <a:ea typeface="ＭＳ Ｐゴシック" pitchFamily="-110" charset="-128"/>
                <a:cs typeface="ＭＳ Ｐゴシック" pitchFamily="-110" charset="-128"/>
              </a:rPr>
              <a:t>technique.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purpose of the algorithm is to enable two users to securely reach agreement</a:t>
            </a:r>
          </a:p>
          <a:p>
            <a:r>
              <a:rPr lang="en-US" b="0" dirty="0" smtClean="0">
                <a:latin typeface="Arial" pitchFamily="-110" charset="0"/>
                <a:ea typeface="ＭＳ Ｐゴシック" pitchFamily="-110" charset="-128"/>
                <a:cs typeface="ＭＳ Ｐゴシック" pitchFamily="-110" charset="-128"/>
              </a:rPr>
              <a:t>about a shared secret that can be used as a secret key for subsequent symmetric</a:t>
            </a:r>
          </a:p>
          <a:p>
            <a:r>
              <a:rPr lang="en-US" b="0" dirty="0" smtClean="0">
                <a:latin typeface="Arial" pitchFamily="-110" charset="0"/>
                <a:ea typeface="ＭＳ Ｐゴシック" pitchFamily="-110" charset="-128"/>
                <a:cs typeface="ＭＳ Ｐゴシック" pitchFamily="-110" charset="-128"/>
              </a:rPr>
              <a:t>encryption of messages. The algorithm itself is limited to the exchange of the keys.</a:t>
            </a:r>
          </a:p>
          <a:p>
            <a:endParaRPr lang="en-US" b="0" i="1" dirty="0" smtClean="0">
              <a:latin typeface="Arial" pitchFamily="-110" charset="0"/>
              <a:ea typeface="ＭＳ Ｐゴシック" pitchFamily="-110" charset="-128"/>
              <a:cs typeface="ＭＳ Ｐゴシック" pitchFamily="-110" charset="-128"/>
            </a:endParaRPr>
          </a:p>
          <a:p>
            <a:r>
              <a:rPr lang="en-US" b="0" i="1" dirty="0" smtClean="0">
                <a:latin typeface="Arial" pitchFamily="-110" charset="0"/>
                <a:ea typeface="ＭＳ Ｐゴシック" pitchFamily="-110" charset="-128"/>
                <a:cs typeface="ＭＳ Ｐゴシック" pitchFamily="-110" charset="-128"/>
              </a:rPr>
              <a:t>DIGITAL SIGNATURE STANDARD The National Institute of Standards and Technology</a:t>
            </a:r>
          </a:p>
          <a:p>
            <a:r>
              <a:rPr lang="en-US" b="0" dirty="0" smtClean="0">
                <a:latin typeface="Arial" pitchFamily="-110" charset="0"/>
                <a:ea typeface="ＭＳ Ｐゴシック" pitchFamily="-110" charset="-128"/>
                <a:cs typeface="ＭＳ Ｐゴシック" pitchFamily="-110" charset="-128"/>
              </a:rPr>
              <a:t>(NIST) has published Federal Information Processing Standard FIPS PUB 186,</a:t>
            </a:r>
          </a:p>
          <a:p>
            <a:r>
              <a:rPr lang="en-US" b="0" dirty="0" smtClean="0">
                <a:latin typeface="Arial" pitchFamily="-110" charset="0"/>
                <a:ea typeface="ＭＳ Ｐゴシック" pitchFamily="-110" charset="-128"/>
                <a:cs typeface="ＭＳ Ｐゴシック" pitchFamily="-110" charset="-128"/>
              </a:rPr>
              <a:t>known as the Digital Signature Standard (DSS). The DSS makes use of SHA-1</a:t>
            </a:r>
          </a:p>
          <a:p>
            <a:r>
              <a:rPr lang="en-US" b="0" dirty="0" smtClean="0">
                <a:latin typeface="Arial" pitchFamily="-110" charset="0"/>
                <a:ea typeface="ＭＳ Ｐゴシック" pitchFamily="-110" charset="-128"/>
                <a:cs typeface="ＭＳ Ｐゴシック" pitchFamily="-110" charset="-128"/>
              </a:rPr>
              <a:t>and presents a new digital signature technique, the Digital Signature Algorithm</a:t>
            </a:r>
          </a:p>
          <a:p>
            <a:r>
              <a:rPr lang="en-US" b="0" dirty="0" smtClean="0">
                <a:latin typeface="Arial" pitchFamily="-110" charset="0"/>
                <a:ea typeface="ＭＳ Ｐゴシック" pitchFamily="-110" charset="-128"/>
                <a:cs typeface="ＭＳ Ｐゴシック" pitchFamily="-110" charset="-128"/>
              </a:rPr>
              <a:t>(DSA). The DSS was originally proposed in 1991 and revised in 1993 in response to</a:t>
            </a:r>
          </a:p>
          <a:p>
            <a:r>
              <a:rPr lang="en-US" b="0" dirty="0" smtClean="0">
                <a:latin typeface="Arial" pitchFamily="-110" charset="0"/>
                <a:ea typeface="ＭＳ Ｐゴシック" pitchFamily="-110" charset="-128"/>
                <a:cs typeface="ＭＳ Ｐゴシック" pitchFamily="-110" charset="-128"/>
              </a:rPr>
              <a:t>public feedback concerning the security of the scheme. There was a further minor</a:t>
            </a:r>
          </a:p>
          <a:p>
            <a:r>
              <a:rPr lang="en-US" b="0" dirty="0" smtClean="0">
                <a:latin typeface="Arial" pitchFamily="-110" charset="0"/>
                <a:ea typeface="ＭＳ Ｐゴシック" pitchFamily="-110" charset="-128"/>
                <a:cs typeface="ＭＳ Ｐゴシック" pitchFamily="-110" charset="-128"/>
              </a:rPr>
              <a:t>revision in 1996. The DSS uses an algorithm that is designed to provide only the digital</a:t>
            </a:r>
          </a:p>
          <a:p>
            <a:r>
              <a:rPr lang="en-US" b="0" dirty="0" smtClean="0">
                <a:latin typeface="Arial" pitchFamily="-110" charset="0"/>
                <a:ea typeface="ＭＳ Ｐゴシック" pitchFamily="-110" charset="-128"/>
                <a:cs typeface="ＭＳ Ｐゴシック" pitchFamily="-110" charset="-128"/>
              </a:rPr>
              <a:t>signature function. Unlike RSA, it cannot be used for encryption or key exchange.</a:t>
            </a:r>
          </a:p>
          <a:p>
            <a:endParaRPr lang="en-US" b="0" i="1" dirty="0" smtClean="0">
              <a:latin typeface="Arial" pitchFamily="-110" charset="0"/>
              <a:ea typeface="ＭＳ Ｐゴシック" pitchFamily="-110" charset="-128"/>
              <a:cs typeface="ＭＳ Ｐゴシック" pitchFamily="-110" charset="-128"/>
            </a:endParaRPr>
          </a:p>
          <a:p>
            <a:r>
              <a:rPr lang="en-US" b="0" i="1" dirty="0" smtClean="0">
                <a:latin typeface="Arial" pitchFamily="-110" charset="0"/>
                <a:ea typeface="ＭＳ Ｐゴシック" pitchFamily="-110" charset="-128"/>
                <a:cs typeface="ＭＳ Ｐゴシック" pitchFamily="-110" charset="-128"/>
              </a:rPr>
              <a:t>ELLIPTIC CURVE CRYPTOGRAPHY The vast majority of the products and standards</a:t>
            </a:r>
          </a:p>
          <a:p>
            <a:r>
              <a:rPr lang="en-US" b="0" dirty="0" smtClean="0">
                <a:latin typeface="Arial" pitchFamily="-110" charset="0"/>
                <a:ea typeface="ＭＳ Ｐゴシック" pitchFamily="-110" charset="-128"/>
                <a:cs typeface="ＭＳ Ｐゴシック" pitchFamily="-110" charset="-128"/>
              </a:rPr>
              <a:t>that use public-key cryptography for encryption and digital signatures use RSA.</a:t>
            </a:r>
          </a:p>
          <a:p>
            <a:r>
              <a:rPr lang="en-US" b="0" dirty="0" smtClean="0">
                <a:latin typeface="Arial" pitchFamily="-110" charset="0"/>
                <a:ea typeface="ＭＳ Ｐゴシック" pitchFamily="-110" charset="-128"/>
                <a:cs typeface="ＭＳ Ｐゴシック" pitchFamily="-110" charset="-128"/>
              </a:rPr>
              <a:t>The bit length for secure RSA use has increased over recent years, and this has put</a:t>
            </a:r>
          </a:p>
          <a:p>
            <a:r>
              <a:rPr lang="en-US" b="0" dirty="0" smtClean="0">
                <a:latin typeface="Arial" pitchFamily="-110" charset="0"/>
                <a:ea typeface="ＭＳ Ｐゴシック" pitchFamily="-110" charset="-128"/>
                <a:cs typeface="ＭＳ Ｐゴシック" pitchFamily="-110" charset="-128"/>
              </a:rPr>
              <a:t>a heavier processing load on applications using RSA. This burden has ramifications,</a:t>
            </a:r>
          </a:p>
          <a:p>
            <a:r>
              <a:rPr lang="en-US" b="0" dirty="0" smtClean="0">
                <a:latin typeface="Arial" pitchFamily="-110" charset="0"/>
                <a:ea typeface="ＭＳ Ｐゴシック" pitchFamily="-110" charset="-128"/>
                <a:cs typeface="ＭＳ Ｐゴシック" pitchFamily="-110" charset="-128"/>
              </a:rPr>
              <a:t>especially for electronic commerce sites that conduct large numbers of secure</a:t>
            </a:r>
          </a:p>
          <a:p>
            <a:r>
              <a:rPr lang="en-US" b="0" dirty="0" smtClean="0">
                <a:latin typeface="Arial" pitchFamily="-110" charset="0"/>
                <a:ea typeface="ＭＳ Ｐゴシック" pitchFamily="-110" charset="-128"/>
                <a:cs typeface="ＭＳ Ｐゴシック" pitchFamily="-110" charset="-128"/>
              </a:rPr>
              <a:t>transactions. Recently, a competing system has begun to challenge RSA: elliptic</a:t>
            </a:r>
          </a:p>
          <a:p>
            <a:r>
              <a:rPr lang="en-US" b="0" dirty="0" smtClean="0">
                <a:latin typeface="Arial" pitchFamily="-110" charset="0"/>
                <a:ea typeface="ＭＳ Ｐゴシック" pitchFamily="-110" charset="-128"/>
                <a:cs typeface="ＭＳ Ｐゴシック" pitchFamily="-110" charset="-128"/>
              </a:rPr>
              <a:t>curve cryptography (ECC). Already, ECC is showing up in standardization efforts,</a:t>
            </a:r>
          </a:p>
          <a:p>
            <a:r>
              <a:rPr lang="en-US" b="0" dirty="0" smtClean="0">
                <a:latin typeface="Arial" pitchFamily="-110" charset="0"/>
                <a:ea typeface="ＭＳ Ｐゴシック" pitchFamily="-110" charset="-128"/>
                <a:cs typeface="ＭＳ Ｐゴシック" pitchFamily="-110" charset="-128"/>
              </a:rPr>
              <a:t>including the IEEE (Institute of Electrical and Electronics Engineers) P1363</a:t>
            </a:r>
          </a:p>
          <a:p>
            <a:r>
              <a:rPr lang="en-US" b="0" dirty="0" smtClean="0">
                <a:latin typeface="Arial" pitchFamily="-110" charset="0"/>
                <a:ea typeface="ＭＳ Ｐゴシック" pitchFamily="-110" charset="-128"/>
                <a:cs typeface="ＭＳ Ｐゴシック" pitchFamily="-110" charset="-128"/>
              </a:rPr>
              <a:t>Standard for Public-Key Cryptography.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principal attraction of ECC compared to RSA is that it appears to offer</a:t>
            </a:r>
          </a:p>
          <a:p>
            <a:r>
              <a:rPr lang="en-US" b="0" dirty="0" smtClean="0">
                <a:latin typeface="Arial" pitchFamily="-110" charset="0"/>
                <a:ea typeface="ＭＳ Ｐゴシック" pitchFamily="-110" charset="-128"/>
                <a:cs typeface="ＭＳ Ｐゴシック" pitchFamily="-110" charset="-128"/>
              </a:rPr>
              <a:t>equal security for a far smaller bit size, thereby reducing processing overhead. On</a:t>
            </a:r>
          </a:p>
          <a:p>
            <a:r>
              <a:rPr lang="en-US" b="0" dirty="0" smtClean="0">
                <a:latin typeface="Arial" pitchFamily="-110" charset="0"/>
                <a:ea typeface="ＭＳ Ｐゴシック" pitchFamily="-110" charset="-128"/>
                <a:cs typeface="ＭＳ Ｐゴシック" pitchFamily="-110" charset="-128"/>
              </a:rPr>
              <a:t>the other hand, although the theory of ECC has been around for some time, it is</a:t>
            </a:r>
          </a:p>
          <a:p>
            <a:r>
              <a:rPr lang="en-US" b="0" dirty="0" smtClean="0">
                <a:latin typeface="Arial" pitchFamily="-110" charset="0"/>
                <a:ea typeface="ＭＳ Ｐゴシック" pitchFamily="-110" charset="-128"/>
                <a:cs typeface="ＭＳ Ｐゴシック" pitchFamily="-110" charset="-128"/>
              </a:rPr>
              <a:t>only recently that products have begun to appear and that there has been sustained</a:t>
            </a:r>
          </a:p>
          <a:p>
            <a:r>
              <a:rPr lang="en-US" b="0" dirty="0" smtClean="0">
                <a:latin typeface="Arial" pitchFamily="-110" charset="0"/>
                <a:ea typeface="ＭＳ Ｐゴシック" pitchFamily="-110" charset="-128"/>
                <a:cs typeface="ＭＳ Ｐゴシック" pitchFamily="-110" charset="-128"/>
              </a:rPr>
              <a:t>cryptanalytic interest in probing for weaknesses. Thus, the confidence level in ECC</a:t>
            </a:r>
          </a:p>
          <a:p>
            <a:r>
              <a:rPr lang="en-US" b="0" dirty="0" smtClean="0">
                <a:latin typeface="Arial" pitchFamily="-110" charset="0"/>
                <a:ea typeface="ＭＳ Ｐゴシック" pitchFamily="-110" charset="-128"/>
                <a:cs typeface="ＭＳ Ｐゴシック" pitchFamily="-110" charset="-128"/>
              </a:rPr>
              <a:t>is not yet as high as that in RSA.</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360525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46DCCE2E-AD9D-498A-9D34-60536169C043}" type="slidenum">
              <a:rPr lang="en-GB" altLang="en-US" sz="1400" smtClean="0"/>
              <a:pPr>
                <a:spcBef>
                  <a:spcPct val="0"/>
                </a:spcBef>
                <a:buClrTx/>
                <a:buFontTx/>
                <a:buNone/>
              </a:pPr>
              <a:t>4</a:t>
            </a:fld>
            <a:endParaRPr lang="en-GB" altLang="en-US" sz="1400" smtClean="0"/>
          </a:p>
        </p:txBody>
      </p:sp>
      <p:sp>
        <p:nvSpPr>
          <p:cNvPr id="19459"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a:spcBef>
                <a:spcPct val="0"/>
              </a:spcBef>
              <a:buClrTx/>
              <a:buFontTx/>
              <a:buNone/>
            </a:pPr>
            <a:fld id="{BCF0467A-7B30-4BAB-B797-E02A05B02048}" type="slidenum">
              <a:rPr lang="en-GB" altLang="en-US" sz="1400">
                <a:solidFill>
                  <a:srgbClr val="FFFFFF"/>
                </a:solidFill>
                <a:latin typeface="Arial" panose="020B0604020202020204" pitchFamily="34" charset="0"/>
                <a:ea typeface="ＭＳ Ｐゴシック" panose="020B0600070205080204" pitchFamily="34" charset="-128"/>
              </a:rPr>
              <a:pPr eaLnBrk="1">
                <a:spcBef>
                  <a:spcPct val="0"/>
                </a:spcBef>
                <a:buClrTx/>
                <a:buFontTx/>
                <a:buNone/>
              </a:pPr>
              <a:t>4</a:t>
            </a:fld>
            <a:endParaRPr lang="en-GB" altLang="en-US" sz="1400">
              <a:solidFill>
                <a:srgbClr val="FFFFFF"/>
              </a:solidFill>
              <a:latin typeface="Arial" panose="020B0604020202020204" pitchFamily="34" charset="0"/>
              <a:ea typeface="ＭＳ Ｐゴシック" panose="020B0600070205080204" pitchFamily="34" charset="-128"/>
            </a:endParaRPr>
          </a:p>
        </p:txBody>
      </p:sp>
      <p:sp>
        <p:nvSpPr>
          <p:cNvPr id="19460" name="Rectangle 2"/>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19461" name="Text Box 3"/>
          <p:cNvSpPr>
            <a:spLocks noGrp="1" noChangeArrowheads="1"/>
          </p:cNvSpPr>
          <p:nvPr>
            <p:ph type="body" idx="1"/>
          </p:nvPr>
        </p:nvSpPr>
        <p:spPr>
          <a:xfrm>
            <a:off x="0" y="0"/>
            <a:ext cx="1588" cy="36090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marL="215900" indent="-203200" eaLnBrk="1" hangingPunct="1">
              <a:spcBef>
                <a:spcPct val="0"/>
              </a:spcBef>
              <a:buClrTx/>
              <a:buFontTx/>
              <a:buNone/>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r>
              <a:rPr lang="en-GB" altLang="en-US" sz="2000" dirty="0" smtClean="0">
                <a:latin typeface="Times New Roman" panose="02020603050405020304" pitchFamily="18" charset="0"/>
                <a:ea typeface="ＭＳ Ｐゴシック" panose="020B0600070205080204" pitchFamily="34" charset="-128"/>
              </a:rPr>
              <a:t>Cryptographic systems can be characterized along these three independent dimensions.</a:t>
            </a:r>
          </a:p>
          <a:p>
            <a:pPr marL="215900" indent="-203200" eaLnBrk="1" hangingPunct="1">
              <a:spcBef>
                <a:spcPct val="0"/>
              </a:spcBef>
              <a:buSzPct val="45000"/>
              <a:buFont typeface="Times New Roman" panose="02020603050405020304" pitchFamily="18" charset="0"/>
              <a:buAutoNum type="arabicPeriod"/>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r>
              <a:rPr lang="en-GB" altLang="en-US" sz="2000" b="1" dirty="0" smtClean="0">
                <a:latin typeface="Arial" panose="020B0604020202020204" pitchFamily="34" charset="0"/>
                <a:ea typeface="ＭＳ Ｐゴシック" panose="020B0600070205080204" pitchFamily="34" charset="-128"/>
              </a:rPr>
              <a:t>The type of operations used for transforming plaintext to </a:t>
            </a:r>
            <a:r>
              <a:rPr lang="en-GB" altLang="en-US" sz="2000" b="1" dirty="0" err="1" smtClean="0">
                <a:latin typeface="Arial" panose="020B0604020202020204" pitchFamily="34" charset="0"/>
                <a:ea typeface="ＭＳ Ｐゴシック" panose="020B0600070205080204" pitchFamily="34" charset="-128"/>
              </a:rPr>
              <a:t>ciphertext</a:t>
            </a:r>
            <a:r>
              <a:rPr lang="en-GB" altLang="en-US" sz="2000" dirty="0" smtClean="0">
                <a:latin typeface="Arial" panose="020B0604020202020204" pitchFamily="34" charset="0"/>
                <a:ea typeface="ＭＳ Ｐゴシック" panose="020B0600070205080204" pitchFamily="34" charset="-128"/>
              </a:rPr>
              <a:t>. All encryption algorithms are based on two general principles: substitution, in which each element in the plaintext (bit, letter, group of bits or letters) is mapped into another element, and transposition, in which elements in the plaintext are rearranged. The fundamental requirement is that no information be lost (that is, that all operations are reversible). Most systems, referred to as product systems, involve multiple stages of substitutions and transpositions.  </a:t>
            </a:r>
          </a:p>
          <a:p>
            <a:pPr marL="215900" indent="-203200" eaLnBrk="1" hangingPunct="1">
              <a:spcBef>
                <a:spcPct val="0"/>
              </a:spcBef>
              <a:buSzPct val="45000"/>
              <a:buFont typeface="Times New Roman" panose="02020603050405020304" pitchFamily="18" charset="0"/>
              <a:buAutoNum type="arabicPeriod"/>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r>
              <a:rPr lang="en-GB" altLang="en-US" sz="2000" b="1" dirty="0" smtClean="0">
                <a:latin typeface="Arial" panose="020B0604020202020204" pitchFamily="34" charset="0"/>
                <a:ea typeface="ＭＳ Ｐゴシック" panose="020B0600070205080204" pitchFamily="34" charset="-128"/>
              </a:rPr>
              <a:t>The number of keys used</a:t>
            </a:r>
            <a:r>
              <a:rPr lang="en-GB" altLang="en-US" sz="2000" dirty="0" smtClean="0">
                <a:latin typeface="Arial" panose="020B0604020202020204" pitchFamily="34" charset="0"/>
                <a:ea typeface="ＭＳ Ｐゴシック" panose="020B0600070205080204" pitchFamily="34" charset="-128"/>
              </a:rPr>
              <a:t>. If both sender and receiver use the same key, the system is referred to as symmetric, single-key, secret-key, or conventional encryption. If the sender and receiver use different keys, the system is referred to as asymmetric, two-key, or public-key encryption.  </a:t>
            </a:r>
          </a:p>
          <a:p>
            <a:pPr marL="215900" indent="-203200" eaLnBrk="1" hangingPunct="1">
              <a:spcBef>
                <a:spcPct val="0"/>
              </a:spcBef>
              <a:buSzPct val="45000"/>
              <a:buFont typeface="Times New Roman" panose="02020603050405020304" pitchFamily="18" charset="0"/>
              <a:buAutoNum type="arabicPeriod"/>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r>
              <a:rPr lang="en-GB" altLang="en-US" sz="2000" b="1" dirty="0" smtClean="0">
                <a:latin typeface="Arial" panose="020B0604020202020204" pitchFamily="34" charset="0"/>
                <a:ea typeface="ＭＳ Ｐゴシック" panose="020B0600070205080204" pitchFamily="34" charset="-128"/>
              </a:rPr>
              <a:t>The way in which the plaintext is processed</a:t>
            </a:r>
            <a:r>
              <a:rPr lang="en-GB" altLang="en-US" sz="2000" dirty="0" smtClean="0">
                <a:latin typeface="Arial" panose="020B0604020202020204" pitchFamily="34" charset="0"/>
                <a:ea typeface="ＭＳ Ｐゴシック" panose="020B0600070205080204" pitchFamily="34" charset="-128"/>
              </a:rPr>
              <a:t>. A block cipher processes the input one block of elements at a time, producing an output block for each input block. A stream cipher processes the input elements continuously, producing output one element at a time, as it goes along. </a:t>
            </a:r>
          </a:p>
        </p:txBody>
      </p:sp>
    </p:spTree>
    <p:extLst>
      <p:ext uri="{BB962C8B-B14F-4D97-AF65-F5344CB8AC3E}">
        <p14:creationId xmlns:p14="http://schemas.microsoft.com/office/powerpoint/2010/main" val="1044314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b="0" dirty="0" smtClean="0"/>
              <a:t>Public-key encryption can be used for authentication, as suggested by Figure 2.6b.</a:t>
            </a:r>
          </a:p>
          <a:p>
            <a:pPr>
              <a:defRPr/>
            </a:pPr>
            <a:r>
              <a:rPr lang="en-US" b="0" dirty="0" smtClean="0"/>
              <a:t>Suppose that Bob wants to send a message to Alice. Although it is not important that</a:t>
            </a:r>
          </a:p>
          <a:p>
            <a:pPr>
              <a:defRPr/>
            </a:pPr>
            <a:r>
              <a:rPr lang="en-US" b="0" dirty="0" smtClean="0"/>
              <a:t>the message be kept secret, he wants Alice to be certain that the message is indeed</a:t>
            </a:r>
          </a:p>
          <a:p>
            <a:pPr>
              <a:defRPr/>
            </a:pPr>
            <a:r>
              <a:rPr lang="en-US" b="0" dirty="0" smtClean="0"/>
              <a:t>from him. For this purpose, Bob uses a secure hash function, such as SHA-512, to</a:t>
            </a:r>
          </a:p>
          <a:p>
            <a:pPr>
              <a:defRPr/>
            </a:pPr>
            <a:r>
              <a:rPr lang="en-US" b="0" dirty="0" smtClean="0"/>
              <a:t>generate a hash value for the message and then encrypts the hash code with his private</a:t>
            </a:r>
          </a:p>
          <a:p>
            <a:pPr>
              <a:defRPr/>
            </a:pPr>
            <a:r>
              <a:rPr lang="en-US" b="0" dirty="0" smtClean="0"/>
              <a:t>key, creating a digital signature. Bob sends the message with the signature attached.</a:t>
            </a:r>
          </a:p>
          <a:p>
            <a:pPr>
              <a:defRPr/>
            </a:pPr>
            <a:r>
              <a:rPr lang="en-US" b="0" dirty="0" smtClean="0"/>
              <a:t>When Alice receives the message plus signature, she (1) calculates a hash value for</a:t>
            </a:r>
          </a:p>
          <a:p>
            <a:pPr>
              <a:defRPr/>
            </a:pPr>
            <a:r>
              <a:rPr lang="en-US" b="0" dirty="0" smtClean="0"/>
              <a:t>the message; (2) decrypts the signature using Bob’s public key; and (3) compares the</a:t>
            </a:r>
          </a:p>
          <a:p>
            <a:pPr>
              <a:defRPr/>
            </a:pPr>
            <a:r>
              <a:rPr lang="en-US" b="0" dirty="0" smtClean="0"/>
              <a:t>calculated hash value to the decrypted hash value. If the two hash values match, Alice</a:t>
            </a:r>
          </a:p>
          <a:p>
            <a:pPr>
              <a:defRPr/>
            </a:pPr>
            <a:r>
              <a:rPr lang="en-US" b="0" dirty="0" smtClean="0"/>
              <a:t>is assured that the message must have been signed by Bob. No one else has Bob’s</a:t>
            </a:r>
          </a:p>
          <a:p>
            <a:pPr>
              <a:defRPr/>
            </a:pPr>
            <a:r>
              <a:rPr lang="en-US" b="0" dirty="0" smtClean="0"/>
              <a:t>private key and therefore no one else could have created a </a:t>
            </a:r>
            <a:r>
              <a:rPr lang="en-US" b="0" dirty="0" err="1" smtClean="0"/>
              <a:t>ciphertext</a:t>
            </a:r>
            <a:r>
              <a:rPr lang="en-US" b="0" dirty="0" smtClean="0"/>
              <a:t> that could be</a:t>
            </a:r>
          </a:p>
          <a:p>
            <a:pPr>
              <a:defRPr/>
            </a:pPr>
            <a:r>
              <a:rPr lang="en-US" b="0" dirty="0" smtClean="0"/>
              <a:t>decrypted with Bob’s public key. In addition, it is impossible to alter the message</a:t>
            </a:r>
          </a:p>
          <a:p>
            <a:pPr>
              <a:defRPr/>
            </a:pPr>
            <a:r>
              <a:rPr lang="en-US" b="0" dirty="0" smtClean="0"/>
              <a:t>without access to Bob’s private key, so the message is authenticated both in terms of</a:t>
            </a:r>
          </a:p>
          <a:p>
            <a:pPr>
              <a:defRPr/>
            </a:pPr>
            <a:r>
              <a:rPr lang="en-US" b="0" dirty="0" smtClean="0"/>
              <a:t>source and in terms of data integrity.</a:t>
            </a:r>
          </a:p>
          <a:p>
            <a:pPr>
              <a:defRPr/>
            </a:pPr>
            <a:endParaRPr lang="en-US" b="0" dirty="0" smtClean="0"/>
          </a:p>
          <a:p>
            <a:pPr>
              <a:defRPr/>
            </a:pPr>
            <a:r>
              <a:rPr lang="en-US" b="0" dirty="0" smtClean="0"/>
              <a:t>It is important to emphasize that the digital signature does not provide confidentiality.</a:t>
            </a:r>
          </a:p>
          <a:p>
            <a:pPr>
              <a:defRPr/>
            </a:pPr>
            <a:r>
              <a:rPr lang="en-US" b="0" dirty="0" smtClean="0"/>
              <a:t>That is, the message being sent is safe from alteration but not safe from</a:t>
            </a:r>
          </a:p>
          <a:p>
            <a:pPr>
              <a:defRPr/>
            </a:pPr>
            <a:r>
              <a:rPr lang="en-US" b="0" dirty="0" smtClean="0"/>
              <a:t>eavesdropping. This is obvious in the case of a signature based on a portion of the</a:t>
            </a:r>
          </a:p>
          <a:p>
            <a:pPr>
              <a:defRPr/>
            </a:pPr>
            <a:r>
              <a:rPr lang="en-US" b="0" dirty="0" smtClean="0"/>
              <a:t>message, because the rest of the message is transmitted in the clear. Even in the</a:t>
            </a:r>
          </a:p>
          <a:p>
            <a:pPr>
              <a:defRPr/>
            </a:pPr>
            <a:r>
              <a:rPr lang="en-US" b="0" dirty="0" smtClean="0"/>
              <a:t>case of complete encryption, there is no protection of confidentiality because any</a:t>
            </a:r>
          </a:p>
          <a:p>
            <a:pPr>
              <a:defRPr/>
            </a:pPr>
            <a:r>
              <a:rPr lang="en-US" b="0" dirty="0" smtClean="0"/>
              <a:t>observer can decrypt the message by using the sender’s public key.</a:t>
            </a:r>
            <a:endParaRPr lang="en-US" b="0" dirty="0"/>
          </a:p>
        </p:txBody>
      </p:sp>
      <p:sp>
        <p:nvSpPr>
          <p:cNvPr id="69636" name="Slide Number Placeholder 3"/>
          <p:cNvSpPr>
            <a:spLocks noGrp="1"/>
          </p:cNvSpPr>
          <p:nvPr>
            <p:ph type="sldNum" sz="quarter" idx="5"/>
          </p:nvPr>
        </p:nvSpPr>
        <p:spPr>
          <a:noFill/>
        </p:spPr>
        <p:txBody>
          <a:bodyPr/>
          <a:lstStyle/>
          <a:p>
            <a:fld id="{2E2FAD5B-B746-1A4C-928F-5E1552155B0A}" type="slidenum">
              <a:rPr lang="en-AU" smtClean="0">
                <a:latin typeface="Arial" pitchFamily="-110" charset="0"/>
              </a:rPr>
              <a:pPr/>
              <a:t>40</a:t>
            </a:fld>
            <a:endParaRPr lang="en-AU" smtClean="0">
              <a:latin typeface="Arial" pitchFamily="-110" charset="0"/>
            </a:endParaRPr>
          </a:p>
        </p:txBody>
      </p:sp>
    </p:spTree>
    <p:extLst>
      <p:ext uri="{BB962C8B-B14F-4D97-AF65-F5344CB8AC3E}">
        <p14:creationId xmlns:p14="http://schemas.microsoft.com/office/powerpoint/2010/main" val="413368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7273721-8CB1-B64E-BBBD-B209776E3A47}" type="slidenum">
              <a:rPr lang="en-AU">
                <a:latin typeface="Arial" pitchFamily="-110" charset="0"/>
              </a:rPr>
              <a:pPr/>
              <a:t>41</a:t>
            </a:fld>
            <a:endParaRPr lang="en-AU">
              <a:latin typeface="Arial" pitchFamily="-110"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On the face of it, the point of public-key encryption is that the public key is public.</a:t>
            </a:r>
          </a:p>
          <a:p>
            <a:r>
              <a:rPr lang="en-US" dirty="0" smtClean="0">
                <a:latin typeface="Arial" pitchFamily="-110" charset="0"/>
                <a:ea typeface="ＭＳ Ｐゴシック" pitchFamily="-110" charset="-128"/>
                <a:cs typeface="ＭＳ Ｐゴシック" pitchFamily="-110" charset="-128"/>
              </a:rPr>
              <a:t>Thus, if there is some broadly accepted public-key algorithm, such as RSA, any</a:t>
            </a:r>
          </a:p>
          <a:p>
            <a:r>
              <a:rPr lang="en-US" dirty="0" smtClean="0">
                <a:latin typeface="Arial" pitchFamily="-110" charset="0"/>
                <a:ea typeface="ＭＳ Ｐゴシック" pitchFamily="-110" charset="-128"/>
                <a:cs typeface="ＭＳ Ｐゴシック" pitchFamily="-110" charset="-128"/>
              </a:rPr>
              <a:t>participant can send his or her public key to any other participant or broadcast the</a:t>
            </a:r>
          </a:p>
          <a:p>
            <a:r>
              <a:rPr lang="en-US" dirty="0" smtClean="0">
                <a:latin typeface="Arial" pitchFamily="-110" charset="0"/>
                <a:ea typeface="ＭＳ Ｐゴシック" pitchFamily="-110" charset="-128"/>
                <a:cs typeface="ＭＳ Ｐゴシック" pitchFamily="-110" charset="-128"/>
              </a:rPr>
              <a:t>key to the community at large. Although this approach is convenient, it has a major</a:t>
            </a:r>
          </a:p>
          <a:p>
            <a:r>
              <a:rPr lang="en-US" dirty="0" smtClean="0">
                <a:latin typeface="Arial" pitchFamily="-110" charset="0"/>
                <a:ea typeface="ＭＳ Ｐゴシック" pitchFamily="-110" charset="-128"/>
                <a:cs typeface="ＭＳ Ｐゴシック" pitchFamily="-110" charset="-128"/>
              </a:rPr>
              <a:t>weakness. Anyone can forge such a public announcement. That is, some user could</a:t>
            </a:r>
          </a:p>
          <a:p>
            <a:r>
              <a:rPr lang="en-US" dirty="0" smtClean="0">
                <a:latin typeface="Arial" pitchFamily="-110" charset="0"/>
                <a:ea typeface="ＭＳ Ｐゴシック" pitchFamily="-110" charset="-128"/>
                <a:cs typeface="ＭＳ Ｐゴシック" pitchFamily="-110" charset="-128"/>
              </a:rPr>
              <a:t>pretend to be Bob and send a public key to another participant or broadcast such a</a:t>
            </a:r>
          </a:p>
          <a:p>
            <a:r>
              <a:rPr lang="en-US" dirty="0" smtClean="0">
                <a:latin typeface="Arial" pitchFamily="-110" charset="0"/>
                <a:ea typeface="ＭＳ Ｐゴシック" pitchFamily="-110" charset="-128"/>
                <a:cs typeface="ＭＳ Ｐゴシック" pitchFamily="-110" charset="-128"/>
              </a:rPr>
              <a:t>public key. Until such time as Bob discovers the forgery and alerts other participants,</a:t>
            </a:r>
          </a:p>
          <a:p>
            <a:r>
              <a:rPr lang="en-US" dirty="0" smtClean="0">
                <a:latin typeface="Arial" pitchFamily="-110" charset="0"/>
                <a:ea typeface="ＭＳ Ｐゴシック" pitchFamily="-110" charset="-128"/>
                <a:cs typeface="ＭＳ Ｐゴシック" pitchFamily="-110" charset="-128"/>
              </a:rPr>
              <a:t>the forger is able to read all encrypted messages intended for A and can use the</a:t>
            </a:r>
          </a:p>
          <a:p>
            <a:r>
              <a:rPr lang="en-US" dirty="0" smtClean="0">
                <a:latin typeface="Arial" pitchFamily="-110" charset="0"/>
                <a:ea typeface="ＭＳ Ｐゴシック" pitchFamily="-110" charset="-128"/>
                <a:cs typeface="ＭＳ Ｐゴシック" pitchFamily="-110" charset="-128"/>
              </a:rPr>
              <a:t>forged keys for authentication.</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solution to this problem is the public-key certificate. In essence, a certificate</a:t>
            </a:r>
          </a:p>
          <a:p>
            <a:r>
              <a:rPr lang="en-US" dirty="0" smtClean="0">
                <a:latin typeface="Arial" pitchFamily="-110" charset="0"/>
                <a:ea typeface="ＭＳ Ｐゴシック" pitchFamily="-110" charset="-128"/>
                <a:cs typeface="ＭＳ Ｐゴシック" pitchFamily="-110" charset="-128"/>
              </a:rPr>
              <a:t>consists of a public key plus a user ID of the key owner, with the whole block</a:t>
            </a:r>
          </a:p>
          <a:p>
            <a:r>
              <a:rPr lang="en-US" dirty="0" smtClean="0">
                <a:latin typeface="Arial" pitchFamily="-110" charset="0"/>
                <a:ea typeface="ＭＳ Ｐゴシック" pitchFamily="-110" charset="-128"/>
                <a:cs typeface="ＭＳ Ｐゴシック" pitchFamily="-110" charset="-128"/>
              </a:rPr>
              <a:t>signed by a trusted third party. The certificate also includes some information about</a:t>
            </a:r>
          </a:p>
          <a:p>
            <a:r>
              <a:rPr lang="en-US" dirty="0" smtClean="0">
                <a:latin typeface="Arial" pitchFamily="-110" charset="0"/>
                <a:ea typeface="ＭＳ Ｐゴシック" pitchFamily="-110" charset="-128"/>
                <a:cs typeface="ＭＳ Ｐゴシック" pitchFamily="-110" charset="-128"/>
              </a:rPr>
              <a:t>the third party plus an indication of the period of validity of the certificate. Typically,</a:t>
            </a:r>
          </a:p>
          <a:p>
            <a:r>
              <a:rPr lang="en-US" dirty="0" smtClean="0">
                <a:latin typeface="Arial" pitchFamily="-110" charset="0"/>
                <a:ea typeface="ＭＳ Ｐゴシック" pitchFamily="-110" charset="-128"/>
                <a:cs typeface="ＭＳ Ｐゴシック" pitchFamily="-110" charset="-128"/>
              </a:rPr>
              <a:t>the third party is a certificate authority (CA) that is trusted by the user community,</a:t>
            </a:r>
          </a:p>
          <a:p>
            <a:r>
              <a:rPr lang="en-US" dirty="0" smtClean="0">
                <a:latin typeface="Arial" pitchFamily="-110" charset="0"/>
                <a:ea typeface="ＭＳ Ｐゴシック" pitchFamily="-110" charset="-128"/>
                <a:cs typeface="ＭＳ Ｐゴシック" pitchFamily="-110" charset="-128"/>
              </a:rPr>
              <a:t>such as a government agency or a financial institution. A user can present his</a:t>
            </a:r>
          </a:p>
          <a:p>
            <a:r>
              <a:rPr lang="en-US" dirty="0" smtClean="0">
                <a:latin typeface="Arial" pitchFamily="-110" charset="0"/>
                <a:ea typeface="ＭＳ Ｐゴシック" pitchFamily="-110" charset="-128"/>
                <a:cs typeface="ＭＳ Ｐゴシック" pitchFamily="-110" charset="-128"/>
              </a:rPr>
              <a:t>or her public key to the authority in a secure manner and obtain a signed certificate.</a:t>
            </a:r>
          </a:p>
          <a:p>
            <a:r>
              <a:rPr lang="en-US" dirty="0" smtClean="0">
                <a:latin typeface="Arial" pitchFamily="-110" charset="0"/>
                <a:ea typeface="ＭＳ Ｐゴシック" pitchFamily="-110" charset="-128"/>
                <a:cs typeface="ＭＳ Ｐゴシック" pitchFamily="-110" charset="-128"/>
              </a:rPr>
              <a:t>The user can then publish the certificate. Anyone needing this user’s public key</a:t>
            </a:r>
          </a:p>
          <a:p>
            <a:r>
              <a:rPr lang="en-US" dirty="0" smtClean="0">
                <a:latin typeface="Arial" pitchFamily="-110" charset="0"/>
                <a:ea typeface="ＭＳ Ｐゴシック" pitchFamily="-110" charset="-128"/>
                <a:cs typeface="ＭＳ Ｐゴシック" pitchFamily="-110" charset="-128"/>
              </a:rPr>
              <a:t>can obtain the certificate and verify that it is valid by means of the attached trusted</a:t>
            </a:r>
          </a:p>
          <a:p>
            <a:r>
              <a:rPr lang="en-US" dirty="0" smtClean="0">
                <a:latin typeface="Arial" pitchFamily="-110" charset="0"/>
                <a:ea typeface="ＭＳ Ｐゴシック" pitchFamily="-110" charset="-128"/>
                <a:cs typeface="ＭＳ Ｐゴシック" pitchFamily="-110" charset="-128"/>
              </a:rPr>
              <a:t>signature. Figure 2.7 illustrates the process.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One scheme has become universally accepted for formatting public-key</a:t>
            </a:r>
          </a:p>
          <a:p>
            <a:r>
              <a:rPr lang="en-US" dirty="0" smtClean="0">
                <a:latin typeface="Arial" pitchFamily="-110" charset="0"/>
                <a:ea typeface="ＭＳ Ｐゴシック" pitchFamily="-110" charset="-128"/>
                <a:cs typeface="ＭＳ Ｐゴシック" pitchFamily="-110" charset="-128"/>
              </a:rPr>
              <a:t>certificates: the X.509 standard. X.509 certificates are used in most network security</a:t>
            </a:r>
          </a:p>
          <a:p>
            <a:r>
              <a:rPr lang="en-US" dirty="0" smtClean="0">
                <a:latin typeface="Arial" pitchFamily="-110" charset="0"/>
                <a:ea typeface="ＭＳ Ｐゴシック" pitchFamily="-110" charset="-128"/>
                <a:cs typeface="ＭＳ Ｐゴシック" pitchFamily="-110" charset="-128"/>
              </a:rPr>
              <a:t>applications, including IP Security (</a:t>
            </a:r>
            <a:r>
              <a:rPr lang="en-US" dirty="0" err="1" smtClean="0">
                <a:latin typeface="Arial" pitchFamily="-110" charset="0"/>
                <a:ea typeface="ＭＳ Ｐゴシック" pitchFamily="-110" charset="-128"/>
                <a:cs typeface="ＭＳ Ｐゴシック" pitchFamily="-110" charset="-128"/>
              </a:rPr>
              <a:t>IPsec</a:t>
            </a:r>
            <a:r>
              <a:rPr lang="en-US" dirty="0" smtClean="0">
                <a:latin typeface="Arial" pitchFamily="-110" charset="0"/>
                <a:ea typeface="ＭＳ Ｐゴシック" pitchFamily="-110" charset="-128"/>
                <a:cs typeface="ＭＳ Ｐゴシック" pitchFamily="-110" charset="-128"/>
              </a:rPr>
              <a:t>), Transport Layer Security (TLS), Secure</a:t>
            </a:r>
          </a:p>
          <a:p>
            <a:r>
              <a:rPr lang="en-US" dirty="0" smtClean="0">
                <a:latin typeface="Arial" pitchFamily="-110" charset="0"/>
                <a:ea typeface="ＭＳ Ｐゴシック" pitchFamily="-110" charset="-128"/>
                <a:cs typeface="ＭＳ Ｐゴシック" pitchFamily="-110" charset="-128"/>
              </a:rPr>
              <a:t>Shell (SSH), and Secure/Multipurpose Internet Mail Extension (S/MIME). We</a:t>
            </a:r>
          </a:p>
          <a:p>
            <a:r>
              <a:rPr lang="en-US" dirty="0" smtClean="0">
                <a:latin typeface="Arial" pitchFamily="-110" charset="0"/>
                <a:ea typeface="ＭＳ Ｐゴシック" pitchFamily="-110" charset="-128"/>
                <a:cs typeface="ＭＳ Ｐゴシック" pitchFamily="-110" charset="-128"/>
              </a:rPr>
              <a:t>examine most of these applications in Part Five.</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979842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42</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b="0" dirty="0" smtClean="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b="0" dirty="0" smtClean="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b="0" dirty="0" smtClean="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b="0" dirty="0" smtClean="0">
                <a:latin typeface="Arial" pitchFamily="-110" charset="0"/>
                <a:ea typeface="ＭＳ Ｐゴシック" pitchFamily="-110" charset="-128"/>
                <a:cs typeface="ＭＳ Ｐゴシック" pitchFamily="-110" charset="-128"/>
              </a:rPr>
              <a:t>containing an unsigned letter. The general approach is shown in Figure 2.8. Suppose</a:t>
            </a:r>
          </a:p>
          <a:p>
            <a:r>
              <a:rPr lang="en-US" b="0" dirty="0" smtClean="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b="0" dirty="0" smtClean="0">
                <a:latin typeface="Arial" pitchFamily="-110" charset="0"/>
                <a:ea typeface="ＭＳ Ｐゴシック" pitchFamily="-110" charset="-128"/>
                <a:cs typeface="ＭＳ Ｐゴシック" pitchFamily="-110" charset="-128"/>
              </a:rPr>
              <a:t>secret key. Bob does the following:</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1. Prepare a message.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3. Encrypt that message using symmetric encryption the one-time 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5. Attach the encrypted one-time key to the encrypted message and send it to</a:t>
            </a:r>
          </a:p>
          <a:p>
            <a:r>
              <a:rPr lang="en-US" b="0" dirty="0" smtClean="0">
                <a:latin typeface="Arial" pitchFamily="-110" charset="0"/>
                <a:ea typeface="ＭＳ Ｐゴシック" pitchFamily="-110" charset="-128"/>
                <a:cs typeface="ＭＳ Ｐゴシック" pitchFamily="-110" charset="-128"/>
              </a:rPr>
              <a:t>Alice.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b="0" dirty="0" smtClean="0">
                <a:latin typeface="Arial" pitchFamily="-110" charset="0"/>
                <a:ea typeface="ＭＳ Ｐゴシック" pitchFamily="-110" charset="-128"/>
                <a:cs typeface="ＭＳ Ｐゴシック" pitchFamily="-110" charset="-128"/>
              </a:rPr>
              <a:t>the original message. If Bob obtained Alice’s public key by means of Alice’s</a:t>
            </a:r>
          </a:p>
          <a:p>
            <a:r>
              <a:rPr lang="en-US" b="0" dirty="0" smtClean="0">
                <a:latin typeface="Arial" pitchFamily="-110" charset="0"/>
                <a:ea typeface="ＭＳ Ｐゴシック" pitchFamily="-110" charset="-128"/>
                <a:cs typeface="ＭＳ Ｐゴシック" pitchFamily="-110" charset="-128"/>
              </a:rPr>
              <a:t>public-key certificate, then Bob is assured that it is a valid key.</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884374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43</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a:t>
            </a:r>
            <a:r>
              <a:rPr lang="en-US" dirty="0" smtClean="0">
                <a:latin typeface="Times New Roman" pitchFamily="-107" charset="0"/>
              </a:rPr>
              <a:t>2 </a:t>
            </a:r>
            <a:r>
              <a:rPr lang="en-US" dirty="0">
                <a:latin typeface="Times New Roman" pitchFamily="-107" charset="0"/>
              </a:rPr>
              <a:t>summary.</a:t>
            </a:r>
          </a:p>
        </p:txBody>
      </p:sp>
    </p:spTree>
    <p:extLst>
      <p:ext uri="{BB962C8B-B14F-4D97-AF65-F5344CB8AC3E}">
        <p14:creationId xmlns:p14="http://schemas.microsoft.com/office/powerpoint/2010/main" val="1337676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702BC527-30A4-4AA8-A2FD-4D6BCA6C9741}" type="slidenum">
              <a:rPr lang="en-GB" altLang="en-US" sz="1400" smtClean="0"/>
              <a:pPr>
                <a:spcBef>
                  <a:spcPct val="0"/>
                </a:spcBef>
                <a:buClrTx/>
                <a:buFontTx/>
                <a:buNone/>
              </a:pPr>
              <a:t>5</a:t>
            </a:fld>
            <a:endParaRPr lang="en-GB" altLang="en-US" sz="1400" smtClean="0"/>
          </a:p>
        </p:txBody>
      </p:sp>
      <p:sp>
        <p:nvSpPr>
          <p:cNvPr id="21507"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a:spcBef>
                <a:spcPct val="0"/>
              </a:spcBef>
              <a:buClrTx/>
              <a:buFontTx/>
              <a:buNone/>
            </a:pPr>
            <a:fld id="{3412E14B-6794-4A40-BA4C-60DC3B296DF0}" type="slidenum">
              <a:rPr lang="en-GB" altLang="en-US" sz="1400">
                <a:solidFill>
                  <a:srgbClr val="FFFFFF"/>
                </a:solidFill>
                <a:latin typeface="Arial" panose="020B0604020202020204" pitchFamily="34" charset="0"/>
                <a:ea typeface="ＭＳ Ｐゴシック" panose="020B0600070205080204" pitchFamily="34" charset="-128"/>
              </a:rPr>
              <a:pPr eaLnBrk="1">
                <a:spcBef>
                  <a:spcPct val="0"/>
                </a:spcBef>
                <a:buClrTx/>
                <a:buFontTx/>
                <a:buNone/>
              </a:pPr>
              <a:t>5</a:t>
            </a:fld>
            <a:endParaRPr lang="en-GB" altLang="en-US" sz="1400">
              <a:solidFill>
                <a:srgbClr val="FFFFFF"/>
              </a:solidFill>
              <a:latin typeface="Arial" panose="020B0604020202020204" pitchFamily="34" charset="0"/>
              <a:ea typeface="ＭＳ Ｐゴシック" panose="020B0600070205080204" pitchFamily="34" charset="-128"/>
            </a:endParaRPr>
          </a:p>
        </p:txBody>
      </p:sp>
      <p:sp>
        <p:nvSpPr>
          <p:cNvPr id="21508" name="Rectangle 2"/>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21509" name="Text Box 3"/>
          <p:cNvSpPr>
            <a:spLocks noGrp="1" noChangeArrowheads="1"/>
          </p:cNvSpPr>
          <p:nvPr>
            <p:ph type="body" idx="1"/>
          </p:nvPr>
        </p:nvSpPr>
        <p:spPr>
          <a:xfrm>
            <a:off x="0" y="0"/>
            <a:ext cx="1588" cy="36090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marL="215900" indent="-203200" eaLnBrk="1" hangingPunct="1">
              <a:spcBef>
                <a:spcPct val="0"/>
              </a:spcBef>
              <a:buClrTx/>
              <a:buFontTx/>
              <a:buNone/>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r>
              <a:rPr lang="en-GB" altLang="en-US" sz="2000" smtClean="0">
                <a:latin typeface="Arial" panose="020B0604020202020204" pitchFamily="34" charset="0"/>
                <a:ea typeface="ＭＳ Ｐゴシック" panose="020B0600070205080204" pitchFamily="34" charset="-128"/>
              </a:rPr>
              <a:t>Typically objective is to recover the key in use rather then simply to recover the plaintext of a single ciphertext. There are two general approaches:</a:t>
            </a:r>
          </a:p>
          <a:p>
            <a:pPr marL="215900" indent="-203200" eaLnBrk="1" hangingPunct="1">
              <a:spcBef>
                <a:spcPct val="0"/>
              </a:spcBef>
              <a:buSzPct val="45000"/>
              <a:buFont typeface="Wingdings 2" panose="05020102010507070707" pitchFamily="18" charset="2"/>
              <a:buChar char=""/>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r>
              <a:rPr lang="en-GB" altLang="en-US" sz="2000" smtClean="0">
                <a:latin typeface="Arial" panose="020B0604020202020204" pitchFamily="34" charset="0"/>
                <a:ea typeface="ＭＳ Ｐゴシック" panose="020B0600070205080204" pitchFamily="34" charset="-128"/>
              </a:rPr>
              <a:t> </a:t>
            </a:r>
            <a:r>
              <a:rPr lang="en-GB" altLang="en-US" sz="2000" b="1" smtClean="0">
                <a:latin typeface="Arial" panose="020B0604020202020204" pitchFamily="34" charset="0"/>
                <a:ea typeface="ＭＳ Ｐゴシック" panose="020B0600070205080204" pitchFamily="34" charset="-128"/>
              </a:rPr>
              <a:t>Cryptanalysis: </a:t>
            </a:r>
            <a:r>
              <a:rPr lang="en-GB" altLang="en-US" sz="2000" smtClean="0">
                <a:latin typeface="Arial" panose="020B0604020202020204" pitchFamily="34" charset="0"/>
                <a:ea typeface="ＭＳ Ｐゴシック" panose="020B0600070205080204" pitchFamily="34" charset="-128"/>
              </a:rPr>
              <a:t>relies on the nature of the algorithm plus perhaps some knowledge of the general characteristics of the plaintext or even some sample plaintext- ciphertext pairs. This type of attack exploits the characteristics of the algorithm to attempt to deduce a specific plaintext or to deduce the key being used.</a:t>
            </a:r>
          </a:p>
          <a:p>
            <a:pPr marL="215900" indent="-203200" eaLnBrk="1" hangingPunct="1">
              <a:spcBef>
                <a:spcPct val="0"/>
              </a:spcBef>
              <a:buSzPct val="45000"/>
              <a:buFont typeface="Wingdings 2" panose="05020102010507070707" pitchFamily="18" charset="2"/>
              <a:buChar char=""/>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r>
              <a:rPr lang="en-GB" altLang="en-US" sz="2000" smtClean="0">
                <a:latin typeface="Arial" panose="020B0604020202020204" pitchFamily="34" charset="0"/>
                <a:ea typeface="ＭＳ Ｐゴシック" panose="020B0600070205080204" pitchFamily="34" charset="-128"/>
              </a:rPr>
              <a:t> </a:t>
            </a:r>
            <a:r>
              <a:rPr lang="en-GB" altLang="en-US" sz="2000" b="1" smtClean="0">
                <a:latin typeface="Arial" panose="020B0604020202020204" pitchFamily="34" charset="0"/>
                <a:ea typeface="ＭＳ Ｐゴシック" panose="020B0600070205080204" pitchFamily="34" charset="-128"/>
              </a:rPr>
              <a:t>Brute-force attacks </a:t>
            </a:r>
            <a:r>
              <a:rPr lang="en-GB" altLang="en-US" sz="2000" smtClean="0">
                <a:latin typeface="Arial" panose="020B0604020202020204" pitchFamily="34" charset="0"/>
                <a:ea typeface="ＭＳ Ｐゴシック" panose="020B0600070205080204" pitchFamily="34" charset="-128"/>
              </a:rPr>
              <a:t>try every possible key on a piece of ciphertext until an intelligible translation into plaintext is obtained. On average,half of all possible keys must be tried to achieve success. </a:t>
            </a:r>
          </a:p>
          <a:p>
            <a:pPr marL="215900" indent="-203200" eaLnBrk="1" hangingPunct="1">
              <a:spcBef>
                <a:spcPct val="0"/>
              </a:spcBef>
              <a:buClrTx/>
              <a:buFontTx/>
              <a:buNone/>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r>
              <a:rPr lang="en-GB" altLang="en-US" sz="2000" smtClean="0">
                <a:latin typeface="Arial" panose="020B0604020202020204" pitchFamily="34" charset="0"/>
                <a:ea typeface="ＭＳ Ｐゴシック" panose="020B0600070205080204" pitchFamily="34" charset="-128"/>
              </a:rPr>
              <a:t>If either type of attack succeeds in deducing the key, the effect is catastrophic: All future and past messages encrypted with that key are compromised. </a:t>
            </a:r>
          </a:p>
        </p:txBody>
      </p:sp>
    </p:spTree>
    <p:extLst>
      <p:ext uri="{BB962C8B-B14F-4D97-AF65-F5344CB8AC3E}">
        <p14:creationId xmlns:p14="http://schemas.microsoft.com/office/powerpoint/2010/main" val="71809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CC1BE9F-ADEE-204B-9924-0E88CCB94F1B}" type="slidenum">
              <a:rPr lang="en-AU">
                <a:latin typeface="Arial" pitchFamily="-110" charset="0"/>
              </a:rPr>
              <a:pPr/>
              <a:t>6</a:t>
            </a:fld>
            <a:endParaRPr lang="en-AU">
              <a:latin typeface="Arial" pitchFamily="-110"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smtClean="0">
                <a:latin typeface="Arial" pitchFamily="-110" charset="0"/>
                <a:ea typeface="ＭＳ Ｐゴシック" pitchFamily="-110" charset="-128"/>
                <a:cs typeface="ＭＳ Ｐゴシック" pitchFamily="-110" charset="-128"/>
              </a:rPr>
              <a:t>There are two general approaches to attacking a symmetric encryption</a:t>
            </a:r>
          </a:p>
          <a:p>
            <a:pPr eaLnBrk="1" hangingPunct="1"/>
            <a:r>
              <a:rPr lang="en-US" b="0" dirty="0" smtClean="0">
                <a:latin typeface="Arial" pitchFamily="-110" charset="0"/>
                <a:ea typeface="ＭＳ Ｐゴシック" pitchFamily="-110" charset="-128"/>
                <a:cs typeface="ＭＳ Ｐゴシック" pitchFamily="-110" charset="-128"/>
              </a:rPr>
              <a:t>scheme. The first attack is known as cryptanalysis. Cryptanalytic attacks rely on</a:t>
            </a:r>
          </a:p>
          <a:p>
            <a:pPr eaLnBrk="1" hangingPunct="1"/>
            <a:r>
              <a:rPr lang="en-US" b="0" dirty="0" smtClean="0">
                <a:latin typeface="Arial" pitchFamily="-110" charset="0"/>
                <a:ea typeface="ＭＳ Ｐゴシック" pitchFamily="-110" charset="-128"/>
                <a:cs typeface="ＭＳ Ｐゴシック" pitchFamily="-110" charset="-128"/>
              </a:rPr>
              <a:t>the nature of the algorithm plus perhaps some knowledge of the general characteristics</a:t>
            </a:r>
          </a:p>
          <a:p>
            <a:pPr eaLnBrk="1" hangingPunct="1"/>
            <a:r>
              <a:rPr lang="en-US" b="0" dirty="0" smtClean="0">
                <a:latin typeface="Arial" pitchFamily="-110" charset="0"/>
                <a:ea typeface="ＭＳ Ｐゴシック" pitchFamily="-110" charset="-128"/>
                <a:cs typeface="ＭＳ Ｐゴシック" pitchFamily="-110" charset="-128"/>
              </a:rPr>
              <a:t>of the plaintext or even some sample plaintext-</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pairs. This type of</a:t>
            </a:r>
          </a:p>
          <a:p>
            <a:pPr eaLnBrk="1" hangingPunct="1"/>
            <a:r>
              <a:rPr lang="en-US" b="0" dirty="0" smtClean="0">
                <a:latin typeface="Arial" pitchFamily="-110" charset="0"/>
                <a:ea typeface="ＭＳ Ｐゴシック" pitchFamily="-110" charset="-128"/>
                <a:cs typeface="ＭＳ Ｐゴシック" pitchFamily="-110" charset="-128"/>
              </a:rPr>
              <a:t>attack exploits the characteristics of the algorithm to attempt to deduce a specific</a:t>
            </a:r>
          </a:p>
          <a:p>
            <a:pPr eaLnBrk="1" hangingPunct="1"/>
            <a:r>
              <a:rPr lang="en-US" b="0" dirty="0" smtClean="0">
                <a:latin typeface="Arial" pitchFamily="-110" charset="0"/>
                <a:ea typeface="ＭＳ Ｐゴシック" pitchFamily="-110" charset="-128"/>
                <a:cs typeface="ＭＳ Ｐゴシック" pitchFamily="-110" charset="-128"/>
              </a:rPr>
              <a:t>plaintext or to deduce the key being used. If the attack succeeds in deducing the</a:t>
            </a:r>
          </a:p>
          <a:p>
            <a:pPr eaLnBrk="1" hangingPunct="1"/>
            <a:r>
              <a:rPr lang="en-US" b="0" dirty="0" smtClean="0">
                <a:latin typeface="Arial" pitchFamily="-110" charset="0"/>
                <a:ea typeface="ＭＳ Ｐゴシック" pitchFamily="-110" charset="-128"/>
                <a:cs typeface="ＭＳ Ｐゴシック" pitchFamily="-110" charset="-128"/>
              </a:rPr>
              <a:t>key, the effect is catastrophic: All future and past messages encrypted with that key</a:t>
            </a:r>
          </a:p>
          <a:p>
            <a:pPr eaLnBrk="1" hangingPunct="1"/>
            <a:r>
              <a:rPr lang="en-US" b="0" dirty="0" smtClean="0">
                <a:latin typeface="Arial" pitchFamily="-110" charset="0"/>
                <a:ea typeface="ＭＳ Ｐゴシック" pitchFamily="-110" charset="-128"/>
                <a:cs typeface="ＭＳ Ｐゴシック" pitchFamily="-110" charset="-128"/>
              </a:rPr>
              <a:t>are compromised.</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The second method, known as the brute-force attack, is to try every possible</a:t>
            </a:r>
          </a:p>
          <a:p>
            <a:pPr eaLnBrk="1" hangingPunct="1"/>
            <a:r>
              <a:rPr lang="en-US" b="0" dirty="0" smtClean="0">
                <a:latin typeface="Arial" pitchFamily="-110" charset="0"/>
                <a:ea typeface="ＭＳ Ｐゴシック" pitchFamily="-110" charset="-128"/>
                <a:cs typeface="ＭＳ Ｐゴシック" pitchFamily="-110" charset="-128"/>
              </a:rPr>
              <a:t>key on a piece of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until an intelligible translation into plaintext is obtained.</a:t>
            </a:r>
          </a:p>
          <a:p>
            <a:pPr eaLnBrk="1" hangingPunct="1"/>
            <a:r>
              <a:rPr lang="en-US" b="0" dirty="0" smtClean="0">
                <a:latin typeface="Arial" pitchFamily="-110" charset="0"/>
                <a:ea typeface="ＭＳ Ｐゴシック" pitchFamily="-110" charset="-128"/>
                <a:cs typeface="ＭＳ Ｐゴシック" pitchFamily="-110" charset="-128"/>
              </a:rPr>
              <a:t>On average, half of all possible keys must be tried to achieve success. </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63584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E982A968-2573-404E-B88A-F0D558D51A99}" type="slidenum">
              <a:rPr lang="en-GB" altLang="en-US" sz="1400" smtClean="0"/>
              <a:pPr>
                <a:spcBef>
                  <a:spcPct val="0"/>
                </a:spcBef>
                <a:buClrTx/>
                <a:buFontTx/>
                <a:buNone/>
              </a:pPr>
              <a:t>7</a:t>
            </a:fld>
            <a:endParaRPr lang="en-GB" altLang="en-US" sz="1400" smtClean="0"/>
          </a:p>
        </p:txBody>
      </p:sp>
      <p:sp>
        <p:nvSpPr>
          <p:cNvPr id="23555"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a:spcBef>
                <a:spcPct val="0"/>
              </a:spcBef>
              <a:buClrTx/>
              <a:buFontTx/>
              <a:buNone/>
            </a:pPr>
            <a:fld id="{87445438-01D9-453B-855B-831C1697D47E}" type="slidenum">
              <a:rPr lang="en-GB" altLang="en-US" sz="1400">
                <a:solidFill>
                  <a:srgbClr val="FFFFFF"/>
                </a:solidFill>
                <a:latin typeface="Arial" panose="020B0604020202020204" pitchFamily="34" charset="0"/>
                <a:ea typeface="ＭＳ Ｐゴシック" panose="020B0600070205080204" pitchFamily="34" charset="-128"/>
              </a:rPr>
              <a:pPr eaLnBrk="1">
                <a:spcBef>
                  <a:spcPct val="0"/>
                </a:spcBef>
                <a:buClrTx/>
                <a:buFontTx/>
                <a:buNone/>
              </a:pPr>
              <a:t>7</a:t>
            </a:fld>
            <a:endParaRPr lang="en-GB" altLang="en-US" sz="1400">
              <a:solidFill>
                <a:srgbClr val="FFFFFF"/>
              </a:solidFill>
              <a:latin typeface="Arial" panose="020B0604020202020204" pitchFamily="34" charset="0"/>
              <a:ea typeface="ＭＳ Ｐゴシック" panose="020B0600070205080204" pitchFamily="34" charset="-128"/>
            </a:endParaRPr>
          </a:p>
        </p:txBody>
      </p:sp>
      <p:sp>
        <p:nvSpPr>
          <p:cNvPr id="23556" name="Rectangle 2"/>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23557" name="Text Box 3"/>
          <p:cNvSpPr>
            <a:spLocks noGrp="1" noChangeArrowheads="1"/>
          </p:cNvSpPr>
          <p:nvPr>
            <p:ph type="body" idx="1"/>
          </p:nvPr>
        </p:nvSpPr>
        <p:spPr>
          <a:xfrm>
            <a:off x="0" y="0"/>
            <a:ext cx="1588" cy="13806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eaLnBrk="1" hangingPunct="1">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000" dirty="0" smtClean="0">
                <a:latin typeface="Arial" panose="020B0604020202020204" pitchFamily="34" charset="0"/>
                <a:ea typeface="ＭＳ Ｐゴシック" panose="020B0600070205080204" pitchFamily="34" charset="-128"/>
              </a:rPr>
              <a:t>Stallings Table 2.1 summarizes the various types of cryptanalytic attacks, based on the amount of information known to the cryptanalyst, from least to most. The most difficult problem is presented when all that is available is the </a:t>
            </a:r>
            <a:r>
              <a:rPr lang="en-GB" altLang="en-US" sz="2000" dirty="0" err="1" smtClean="0">
                <a:latin typeface="Arial" panose="020B0604020202020204" pitchFamily="34" charset="0"/>
                <a:ea typeface="ＭＳ Ｐゴシック" panose="020B0600070205080204" pitchFamily="34" charset="-128"/>
              </a:rPr>
              <a:t>ciphertext</a:t>
            </a:r>
            <a:r>
              <a:rPr lang="en-GB" altLang="en-US" sz="2000" dirty="0" smtClean="0">
                <a:latin typeface="Arial" panose="020B0604020202020204" pitchFamily="34" charset="0"/>
                <a:ea typeface="ＭＳ Ｐゴシック" panose="020B0600070205080204" pitchFamily="34" charset="-128"/>
              </a:rPr>
              <a:t> only. In some cases, not even the encryption algorithm is known, but in general we can assume that the opponent does know the algorithm used for encryption. Then with increasing information have the other attacks. Generally, an encryption algorithm is designed to withstand a known-plaintext attack.</a:t>
            </a:r>
          </a:p>
        </p:txBody>
      </p:sp>
    </p:spTree>
    <p:extLst>
      <p:ext uri="{BB962C8B-B14F-4D97-AF65-F5344CB8AC3E}">
        <p14:creationId xmlns:p14="http://schemas.microsoft.com/office/powerpoint/2010/main" val="14173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E146B96C-3CBC-46B5-A1CF-06B1503DAF09}" type="slidenum">
              <a:rPr lang="en-GB" altLang="en-US" sz="1400" smtClean="0"/>
              <a:pPr>
                <a:spcBef>
                  <a:spcPct val="0"/>
                </a:spcBef>
                <a:buClrTx/>
                <a:buFontTx/>
                <a:buNone/>
              </a:pPr>
              <a:t>8</a:t>
            </a:fld>
            <a:endParaRPr lang="en-GB" altLang="en-US" sz="1400" smtClean="0"/>
          </a:p>
        </p:txBody>
      </p:sp>
      <p:sp>
        <p:nvSpPr>
          <p:cNvPr id="25603" name="Rectangle 1"/>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25604" name="Rectangle 2"/>
          <p:cNvSpPr>
            <a:spLocks noGrp="1" noChangeArrowheads="1"/>
          </p:cNvSpPr>
          <p:nvPr>
            <p:ph type="body" idx="1"/>
          </p:nvPr>
        </p:nvSpPr>
        <p:spPr>
          <a:xfrm>
            <a:off x="0" y="-198438"/>
            <a:ext cx="1588" cy="398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sz="2000" smtClean="0">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58539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buClrTx/>
              <a:buFontTx/>
              <a:buNone/>
            </a:pPr>
            <a:fld id="{FB9F92A9-742A-4F17-855F-B3A7365EAB7D}" type="slidenum">
              <a:rPr lang="en-GB" altLang="en-US" sz="1400" smtClean="0"/>
              <a:pPr>
                <a:spcBef>
                  <a:spcPct val="0"/>
                </a:spcBef>
                <a:buClrTx/>
                <a:buFontTx/>
                <a:buNone/>
              </a:pPr>
              <a:t>9</a:t>
            </a:fld>
            <a:endParaRPr lang="en-GB" altLang="en-US" sz="1400" smtClean="0"/>
          </a:p>
        </p:txBody>
      </p:sp>
      <p:sp>
        <p:nvSpPr>
          <p:cNvPr id="27651"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a:spcBef>
                <a:spcPct val="0"/>
              </a:spcBef>
              <a:buClrTx/>
              <a:buFontTx/>
              <a:buNone/>
            </a:pPr>
            <a:fld id="{FC0B57E7-D4D3-43FA-826B-BDDD0AEFA914}" type="slidenum">
              <a:rPr lang="en-GB" altLang="en-US" sz="1400">
                <a:solidFill>
                  <a:srgbClr val="FFFFFF"/>
                </a:solidFill>
                <a:latin typeface="Arial" panose="020B0604020202020204" pitchFamily="34" charset="0"/>
                <a:ea typeface="ＭＳ Ｐゴシック" panose="020B0600070205080204" pitchFamily="34" charset="-128"/>
              </a:rPr>
              <a:pPr eaLnBrk="1">
                <a:spcBef>
                  <a:spcPct val="0"/>
                </a:spcBef>
                <a:buClrTx/>
                <a:buFontTx/>
                <a:buNone/>
              </a:pPr>
              <a:t>9</a:t>
            </a:fld>
            <a:endParaRPr lang="en-GB" altLang="en-US" sz="1400">
              <a:solidFill>
                <a:srgbClr val="FFFFFF"/>
              </a:solidFill>
              <a:latin typeface="Arial" panose="020B0604020202020204" pitchFamily="34" charset="0"/>
              <a:ea typeface="ＭＳ Ｐゴシック" panose="020B0600070205080204" pitchFamily="34" charset="-128"/>
            </a:endParaRPr>
          </a:p>
        </p:txBody>
      </p:sp>
      <p:sp>
        <p:nvSpPr>
          <p:cNvPr id="27652" name="Rectangle 2"/>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27653" name="Text Box 3"/>
          <p:cNvSpPr>
            <a:spLocks noGrp="1" noChangeArrowheads="1"/>
          </p:cNvSpPr>
          <p:nvPr>
            <p:ph type="body" idx="1"/>
          </p:nvPr>
        </p:nvSpPr>
        <p:spPr>
          <a:xfrm>
            <a:off x="0" y="0"/>
            <a:ext cx="1588" cy="13806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eaLnBrk="1" hangingPunct="1">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000" smtClean="0">
                <a:latin typeface="Arial" panose="020B0604020202020204" pitchFamily="34" charset="0"/>
                <a:ea typeface="ＭＳ Ｐゴシック" panose="020B0600070205080204" pitchFamily="34" charset="-128"/>
              </a:rPr>
              <a:t>A brute-force attack involves trying every possible key until an intelligible translation of the ciphertext into plaintext is obtained. On average, half of all possible keys must be tried to achieve success. Stallings Table 2.2 shows how much time is required to conduct a brute-force attack, for various common key sizes (DES is 56, AES is 128, Triple-DES is 168, plus general mono-alphabetic cipher), where either a single system or a million parallel systems, are used.</a:t>
            </a:r>
          </a:p>
        </p:txBody>
      </p:sp>
    </p:spTree>
    <p:extLst>
      <p:ext uri="{BB962C8B-B14F-4D97-AF65-F5344CB8AC3E}">
        <p14:creationId xmlns:p14="http://schemas.microsoft.com/office/powerpoint/2010/main" val="973581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16900" cy="1127125"/>
          </a:xfrm>
        </p:spPr>
        <p:txBody>
          <a:bodyPr/>
          <a:lstStyle/>
          <a:p>
            <a:r>
              <a:rPr lang="en-US" smtClean="0"/>
              <a:t>Click to edit Master title style</a:t>
            </a:r>
            <a:endParaRPr lang="en-US"/>
          </a:p>
        </p:txBody>
      </p:sp>
      <p:sp>
        <p:nvSpPr>
          <p:cNvPr id="3" name="Rectangle 69"/>
          <p:cNvSpPr>
            <a:spLocks noGrp="1" noChangeArrowheads="1"/>
          </p:cNvSpPr>
          <p:nvPr>
            <p:ph type="sldNum" idx="10"/>
          </p:nvPr>
        </p:nvSpPr>
        <p:spPr>
          <a:ln/>
        </p:spPr>
        <p:txBody>
          <a:bodyPr/>
          <a:lstStyle>
            <a:lvl1pPr>
              <a:defRPr/>
            </a:lvl1pPr>
          </a:lstStyle>
          <a:p>
            <a:pPr>
              <a:defRPr/>
            </a:pPr>
            <a:fld id="{3F820150-75D4-45BB-ABE7-023C927EDA52}" type="slidenum">
              <a:rPr lang="en-GB" altLang="en-US"/>
              <a:pPr>
                <a:defRPr/>
              </a:pPr>
              <a:t>‹#›</a:t>
            </a:fld>
            <a:endParaRPr lang="en-GB" altLang="en-US"/>
          </a:p>
        </p:txBody>
      </p:sp>
    </p:spTree>
    <p:extLst>
      <p:ext uri="{BB962C8B-B14F-4D97-AF65-F5344CB8AC3E}">
        <p14:creationId xmlns:p14="http://schemas.microsoft.com/office/powerpoint/2010/main" val="167696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p:cNvSpPr>
            <a:spLocks noGrp="1"/>
          </p:cNvSpPr>
          <p:nvPr>
            <p:ph type="subTitle" idx="1"/>
          </p:nvPr>
        </p:nvSpPr>
        <p:spPr>
          <a:xfrm>
            <a:off x="450889" y="3425272"/>
            <a:ext cx="8242221" cy="2304256"/>
          </a:xfrm>
        </p:spPr>
        <p:txBody>
          <a:bodyPr>
            <a:noAutofit/>
          </a:bodyPr>
          <a:lstStyle/>
          <a:p>
            <a:pPr>
              <a:defRPr/>
            </a:pPr>
            <a:r>
              <a:rPr lang="en-US" sz="3200" dirty="0" smtClean="0"/>
              <a:t>CNET233SL – Network Security</a:t>
            </a:r>
          </a:p>
          <a:p>
            <a:pPr>
              <a:defRPr/>
            </a:pPr>
            <a:r>
              <a:rPr lang="en-US" sz="4800" b="1" dirty="0"/>
              <a:t>Cryptographic Tools</a:t>
            </a:r>
          </a:p>
          <a:p>
            <a:pPr>
              <a:defRPr/>
            </a:pPr>
            <a:r>
              <a:rPr lang="en-US" sz="3200" dirty="0" smtClean="0"/>
              <a:t>saliya@nsbm.lk</a:t>
            </a:r>
            <a:endParaRPr lang="en-US" sz="3200" dirty="0"/>
          </a:p>
          <a:p>
            <a:endParaRPr lang="en-US" sz="4400"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Slide Number Placeholder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extLst>
      <p:ext uri="{BB962C8B-B14F-4D97-AF65-F5344CB8AC3E}">
        <p14:creationId xmlns:p14="http://schemas.microsoft.com/office/powerpoint/2010/main" val="65571946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a:xfrm>
            <a:off x="457200" y="180249"/>
            <a:ext cx="8229600" cy="1139825"/>
          </a:xfrm>
        </p:spPr>
        <p:txBody>
          <a:bodyPr/>
          <a:lstStyle/>
          <a:p>
            <a:pPr algn="ctr" eaLnBrk="1"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b="1" dirty="0" smtClean="0">
                <a:solidFill>
                  <a:srgbClr val="D9D9FF"/>
                </a:solidFill>
              </a:rPr>
              <a:t>Encryption</a:t>
            </a:r>
          </a:p>
        </p:txBody>
      </p:sp>
      <p:sp>
        <p:nvSpPr>
          <p:cNvPr id="8195" name="Text Box 2"/>
          <p:cNvSpPr txBox="1">
            <a:spLocks noChangeArrowheads="1"/>
          </p:cNvSpPr>
          <p:nvPr/>
        </p:nvSpPr>
        <p:spPr bwMode="auto">
          <a:xfrm>
            <a:off x="457200" y="1295400"/>
            <a:ext cx="82296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hangingPunct="1">
              <a:lnSpc>
                <a:spcPct val="100000"/>
              </a:lnSpc>
              <a:spcBef>
                <a:spcPts val="638"/>
              </a:spcBef>
              <a:spcAft>
                <a:spcPct val="0"/>
              </a:spcAft>
              <a:buClr>
                <a:srgbClr val="5FAFFF"/>
              </a:buClr>
              <a:buSzPct val="80000"/>
              <a:buFont typeface="Wingdings" panose="05000000000000000000" pitchFamily="2" charset="2"/>
              <a:buChar char=""/>
            </a:pPr>
            <a:r>
              <a:rPr lang="en-AU" altLang="en-US" sz="3600" dirty="0"/>
              <a:t>There are two major categories of encryption schemes</a:t>
            </a:r>
          </a:p>
          <a:p>
            <a:pPr eaLnBrk="1" hangingPunct="1">
              <a:lnSpc>
                <a:spcPct val="100000"/>
              </a:lnSpc>
              <a:spcBef>
                <a:spcPts val="638"/>
              </a:spcBef>
              <a:spcAft>
                <a:spcPct val="0"/>
              </a:spcAft>
              <a:buClr>
                <a:srgbClr val="5FAFFF"/>
              </a:buClr>
              <a:buSzPct val="80000"/>
              <a:buFont typeface="Wingdings" panose="05000000000000000000" pitchFamily="2" charset="2"/>
              <a:buChar char=""/>
            </a:pPr>
            <a:endParaRPr lang="en-AU" altLang="en-US" sz="3600" dirty="0"/>
          </a:p>
          <a:p>
            <a:pPr lvl="1" eaLnBrk="1" hangingPunct="1">
              <a:lnSpc>
                <a:spcPct val="100000"/>
              </a:lnSpc>
              <a:spcBef>
                <a:spcPts val="638"/>
              </a:spcBef>
              <a:spcAft>
                <a:spcPct val="0"/>
              </a:spcAft>
              <a:buClr>
                <a:srgbClr val="5FAFFF"/>
              </a:buClr>
              <a:buSzPct val="80000"/>
              <a:buFont typeface="Wingdings" panose="05000000000000000000" pitchFamily="2" charset="2"/>
              <a:buChar char=""/>
            </a:pPr>
            <a:r>
              <a:rPr lang="en-AU" altLang="en-US" sz="3200" b="1" dirty="0"/>
              <a:t>Symmetric Encryption</a:t>
            </a:r>
          </a:p>
          <a:p>
            <a:pPr lvl="2" eaLnBrk="1" hangingPunct="1">
              <a:lnSpc>
                <a:spcPct val="100000"/>
              </a:lnSpc>
              <a:spcBef>
                <a:spcPts val="638"/>
              </a:spcBef>
              <a:spcAft>
                <a:spcPct val="0"/>
              </a:spcAft>
              <a:buClr>
                <a:srgbClr val="5FAFFF"/>
              </a:buClr>
              <a:buSzPct val="80000"/>
              <a:buFont typeface="Wingdings" panose="05000000000000000000" pitchFamily="2" charset="2"/>
              <a:buChar char=""/>
            </a:pPr>
            <a:r>
              <a:rPr lang="en-AU" altLang="en-US" sz="3200" dirty="0"/>
              <a:t>Also called conventional / private-key  / single-key</a:t>
            </a:r>
          </a:p>
          <a:p>
            <a:pPr lvl="2" eaLnBrk="1" hangingPunct="1">
              <a:lnSpc>
                <a:spcPct val="100000"/>
              </a:lnSpc>
              <a:spcBef>
                <a:spcPts val="638"/>
              </a:spcBef>
              <a:spcAft>
                <a:spcPct val="0"/>
              </a:spcAft>
              <a:buClr>
                <a:srgbClr val="5FAFFF"/>
              </a:buClr>
              <a:buSzPct val="80000"/>
              <a:buFont typeface="Wingdings" panose="05000000000000000000" pitchFamily="2" charset="2"/>
              <a:buChar char=""/>
            </a:pPr>
            <a:endParaRPr lang="en-AU" altLang="en-US" sz="3200" dirty="0"/>
          </a:p>
          <a:p>
            <a:pPr lvl="1" eaLnBrk="1" hangingPunct="1">
              <a:lnSpc>
                <a:spcPct val="100000"/>
              </a:lnSpc>
              <a:spcBef>
                <a:spcPts val="638"/>
              </a:spcBef>
              <a:spcAft>
                <a:spcPct val="0"/>
              </a:spcAft>
              <a:buClr>
                <a:srgbClr val="5FAFFF"/>
              </a:buClr>
              <a:buSzPct val="80000"/>
              <a:buFont typeface="Wingdings" panose="05000000000000000000" pitchFamily="2" charset="2"/>
              <a:buChar char=""/>
            </a:pPr>
            <a:r>
              <a:rPr lang="en-AU" altLang="en-US" sz="3200" b="1" dirty="0"/>
              <a:t>Asymmetric Encryption</a:t>
            </a:r>
          </a:p>
          <a:p>
            <a:pPr lvl="2" eaLnBrk="1" hangingPunct="1">
              <a:lnSpc>
                <a:spcPct val="100000"/>
              </a:lnSpc>
              <a:spcBef>
                <a:spcPts val="638"/>
              </a:spcBef>
              <a:spcAft>
                <a:spcPct val="0"/>
              </a:spcAft>
              <a:buClr>
                <a:srgbClr val="5FAFFF"/>
              </a:buClr>
              <a:buSzPct val="80000"/>
              <a:buFont typeface="Wingdings" panose="05000000000000000000" pitchFamily="2" charset="2"/>
              <a:buChar char=""/>
            </a:pPr>
            <a:r>
              <a:rPr lang="en-AU" altLang="en-US" sz="3200" dirty="0"/>
              <a:t>Also called public-key cryptography</a:t>
            </a:r>
          </a:p>
          <a:p>
            <a:pPr lvl="1" eaLnBrk="1" hangingPunct="1">
              <a:lnSpc>
                <a:spcPct val="100000"/>
              </a:lnSpc>
              <a:spcBef>
                <a:spcPts val="638"/>
              </a:spcBef>
              <a:spcAft>
                <a:spcPct val="0"/>
              </a:spcAft>
              <a:buClr>
                <a:srgbClr val="5FAFFF"/>
              </a:buClr>
              <a:buSzPct val="80000"/>
              <a:buFont typeface="Wingdings" panose="05000000000000000000" pitchFamily="2" charset="2"/>
              <a:buChar char=""/>
            </a:pPr>
            <a:endParaRPr lang="en-AU" altLang="en-US" sz="3200" dirty="0"/>
          </a:p>
          <a:p>
            <a:pPr eaLnBrk="1" hangingPunct="1">
              <a:lnSpc>
                <a:spcPct val="100000"/>
              </a:lnSpc>
              <a:spcBef>
                <a:spcPts val="638"/>
              </a:spcBef>
              <a:spcAft>
                <a:spcPct val="0"/>
              </a:spcAft>
              <a:buClr>
                <a:srgbClr val="5FAFFF"/>
              </a:buClr>
              <a:buSzPct val="80000"/>
              <a:buFont typeface="Wingdings" panose="05000000000000000000" pitchFamily="2" charset="2"/>
              <a:buChar char=""/>
            </a:pPr>
            <a:endParaRPr lang="en-AU" altLang="en-US" sz="3600" dirty="0"/>
          </a:p>
        </p:txBody>
      </p:sp>
    </p:spTree>
    <p:extLst>
      <p:ext uri="{BB962C8B-B14F-4D97-AF65-F5344CB8AC3E}">
        <p14:creationId xmlns:p14="http://schemas.microsoft.com/office/powerpoint/2010/main" val="28370441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7544" y="116632"/>
            <a:ext cx="8229600" cy="1052736"/>
          </a:xfrm>
        </p:spPr>
        <p:txBody>
          <a:bodyPr/>
          <a:lstStyle/>
          <a:p>
            <a:pPr eaLnBrk="1" fontAlgn="auto" hangingPunct="1">
              <a:spcAft>
                <a:spcPts val="0"/>
              </a:spcAft>
              <a:defRPr/>
            </a:pPr>
            <a:r>
              <a:rPr lang="en-GB" dirty="0" smtClean="0">
                <a:solidFill>
                  <a:schemeClr val="accent6">
                    <a:lumMod val="60000"/>
                    <a:lumOff val="40000"/>
                  </a:schemeClr>
                </a:solidFill>
                <a:ea typeface="+mj-ea"/>
                <a:cs typeface="+mj-cs"/>
              </a:rPr>
              <a:t>Symmetric Encryption</a:t>
            </a:r>
            <a:endParaRPr lang="en-AU" dirty="0">
              <a:solidFill>
                <a:schemeClr val="accent6">
                  <a:lumMod val="60000"/>
                  <a:lumOff val="40000"/>
                </a:schemeClr>
              </a:solidFill>
              <a:ea typeface="+mj-ea"/>
              <a:cs typeface="+mj-cs"/>
            </a:endParaRPr>
          </a:p>
        </p:txBody>
      </p:sp>
      <p:sp>
        <p:nvSpPr>
          <p:cNvPr id="200707" name="Rectangle 3"/>
          <p:cNvSpPr>
            <a:spLocks noGrp="1" noChangeArrowheads="1"/>
          </p:cNvSpPr>
          <p:nvPr>
            <p:ph idx="1"/>
          </p:nvPr>
        </p:nvSpPr>
        <p:spPr>
          <a:xfrm>
            <a:off x="457200" y="1600200"/>
            <a:ext cx="8229600" cy="4853136"/>
          </a:xfrm>
        </p:spPr>
        <p:txBody>
          <a:bodyPr>
            <a:normAutofit/>
          </a:bodyPr>
          <a:lstStyle/>
          <a:p>
            <a:pPr>
              <a:lnSpc>
                <a:spcPct val="120000"/>
              </a:lnSpc>
              <a:spcBef>
                <a:spcPts val="0"/>
              </a:spcBef>
              <a:buClr>
                <a:schemeClr val="accent6">
                  <a:lumMod val="60000"/>
                  <a:lumOff val="40000"/>
                </a:schemeClr>
              </a:buClr>
              <a:buSzPct val="125000"/>
              <a:buFont typeface="Arial"/>
              <a:buChar char="•"/>
              <a:defRPr/>
            </a:pPr>
            <a:r>
              <a:rPr lang="en-US" dirty="0"/>
              <a:t>The universal technique for providing confidentiality for transmitted or stored </a:t>
            </a:r>
            <a:r>
              <a:rPr lang="en-US" dirty="0" smtClean="0"/>
              <a:t>data</a:t>
            </a:r>
            <a:endParaRPr lang="en-US" sz="2000" dirty="0"/>
          </a:p>
          <a:p>
            <a:pPr eaLnBrk="1" fontAlgn="auto" hangingPunct="1">
              <a:lnSpc>
                <a:spcPct val="120000"/>
              </a:lnSpc>
              <a:spcBef>
                <a:spcPts val="0"/>
              </a:spcBef>
              <a:buClr>
                <a:schemeClr val="accent6">
                  <a:lumMod val="60000"/>
                  <a:lumOff val="40000"/>
                </a:schemeClr>
              </a:buClr>
              <a:buSzPct val="125000"/>
              <a:buFont typeface="Arial"/>
              <a:buChar char="•"/>
              <a:defRPr/>
            </a:pPr>
            <a:r>
              <a:rPr lang="en-US" dirty="0"/>
              <a:t>A</a:t>
            </a:r>
            <a:r>
              <a:rPr lang="en-US" dirty="0" smtClean="0"/>
              <a:t>lso referred to as conventional encryption or single-key encryption</a:t>
            </a:r>
            <a:endParaRPr lang="en-US" dirty="0" smtClean="0">
              <a:ea typeface="+mn-ea"/>
              <a:cs typeface="+mn-cs"/>
            </a:endParaRPr>
          </a:p>
          <a:p>
            <a:pPr>
              <a:lnSpc>
                <a:spcPct val="150000"/>
              </a:lnSpc>
              <a:spcAft>
                <a:spcPts val="0"/>
              </a:spcAft>
              <a:buClr>
                <a:schemeClr val="accent6">
                  <a:lumMod val="60000"/>
                  <a:lumOff val="40000"/>
                </a:schemeClr>
              </a:buClr>
              <a:buSzPct val="125000"/>
              <a:buFont typeface="Arial"/>
              <a:buChar char="•"/>
              <a:defRPr/>
            </a:pPr>
            <a:r>
              <a:rPr lang="en-US" dirty="0"/>
              <a:t>Two requirements for secure </a:t>
            </a:r>
            <a:r>
              <a:rPr lang="en-US" dirty="0" smtClean="0"/>
              <a:t>use:</a:t>
            </a:r>
          </a:p>
          <a:p>
            <a:pPr lvl="1">
              <a:lnSpc>
                <a:spcPct val="150000"/>
              </a:lnSpc>
              <a:spcBef>
                <a:spcPts val="0"/>
              </a:spcBef>
              <a:buClr>
                <a:schemeClr val="accent1"/>
              </a:buClr>
              <a:buSzPct val="125000"/>
              <a:buFont typeface="Arial"/>
              <a:buChar char="•"/>
              <a:defRPr/>
            </a:pPr>
            <a:r>
              <a:rPr lang="en-US" sz="2100" dirty="0"/>
              <a:t>Need a strong encryption algorithm</a:t>
            </a:r>
          </a:p>
          <a:p>
            <a:pPr lvl="1">
              <a:lnSpc>
                <a:spcPct val="120000"/>
              </a:lnSpc>
              <a:spcBef>
                <a:spcPts val="600"/>
              </a:spcBef>
              <a:spcAft>
                <a:spcPts val="600"/>
              </a:spcAft>
              <a:buClr>
                <a:schemeClr val="accent1"/>
              </a:buClr>
              <a:buSzPct val="125000"/>
              <a:buFont typeface="Arial"/>
              <a:buChar char="•"/>
              <a:defRPr/>
            </a:pPr>
            <a:r>
              <a:rPr lang="en-US" sz="2000" dirty="0" smtClean="0"/>
              <a:t>S</a:t>
            </a:r>
            <a:r>
              <a:rPr lang="en-US" sz="2000" dirty="0" smtClean="0">
                <a:ea typeface="+mn-ea"/>
              </a:rPr>
              <a:t>ender and receiver must have obtained copies                                           of the secret key in a secure fashion and must                                           keep the key secure</a:t>
            </a:r>
          </a:p>
          <a:p>
            <a:pPr eaLnBrk="1" fontAlgn="auto" hangingPunct="1">
              <a:lnSpc>
                <a:spcPct val="80000"/>
              </a:lnSpc>
              <a:spcBef>
                <a:spcPct val="20000"/>
              </a:spcBef>
              <a:spcAft>
                <a:spcPts val="0"/>
              </a:spcAft>
              <a:buFont typeface="Wingdings" pitchFamily="2" charset="2"/>
              <a:buChar char=""/>
              <a:defRPr/>
            </a:pPr>
            <a:endParaRPr lang="en-US" sz="1900" dirty="0" smtClean="0">
              <a:ea typeface="+mn-ea"/>
              <a:cs typeface="+mn-cs"/>
            </a:endParaRPr>
          </a:p>
          <a:p>
            <a:pPr eaLnBrk="1" fontAlgn="auto" hangingPunct="1">
              <a:lnSpc>
                <a:spcPct val="80000"/>
              </a:lnSpc>
              <a:spcBef>
                <a:spcPct val="20000"/>
              </a:spcBef>
              <a:spcAft>
                <a:spcPts val="0"/>
              </a:spcAft>
              <a:buFont typeface="Wingdings" pitchFamily="2" charset="2"/>
              <a:buChar char=""/>
              <a:defRPr/>
            </a:pPr>
            <a:endParaRPr lang="en-AU" sz="1900" dirty="0">
              <a:ea typeface="+mn-ea"/>
              <a:cs typeface="+mn-cs"/>
            </a:endParaRPr>
          </a:p>
        </p:txBody>
      </p:sp>
      <p:pic>
        <p:nvPicPr>
          <p:cNvPr id="19462" name="Picture 7"/>
          <p:cNvPicPr>
            <a:picLocks noChangeAspect="1"/>
          </p:cNvPicPr>
          <p:nvPr/>
        </p:nvPicPr>
        <p:blipFill>
          <a:blip r:embed="rId3"/>
          <a:srcRect/>
          <a:stretch>
            <a:fillRect/>
          </a:stretch>
        </p:blipFill>
        <p:spPr bwMode="auto">
          <a:xfrm>
            <a:off x="7596336" y="4149080"/>
            <a:ext cx="1404026" cy="2536304"/>
          </a:xfrm>
          <a:prstGeom prst="rect">
            <a:avLst/>
          </a:prstGeom>
          <a:noFill/>
          <a:ln w="9525">
            <a:noFill/>
            <a:miter lim="800000"/>
            <a:headEnd/>
            <a:tailEnd/>
          </a:ln>
        </p:spPr>
      </p:pic>
      <p:pic>
        <p:nvPicPr>
          <p:cNvPr id="11" name="Picture 4"/>
          <p:cNvPicPr>
            <a:picLocks noChangeAspect="1"/>
          </p:cNvPicPr>
          <p:nvPr/>
        </p:nvPicPr>
        <p:blipFill>
          <a:blip r:embed="rId4">
            <a:alphaModFix amt="60000"/>
          </a:blip>
          <a:srcRect/>
          <a:stretch>
            <a:fillRect/>
          </a:stretch>
        </p:blipFill>
        <p:spPr bwMode="auto">
          <a:xfrm>
            <a:off x="7380312" y="5445224"/>
            <a:ext cx="850900" cy="850900"/>
          </a:xfrm>
          <a:prstGeom prst="rect">
            <a:avLst/>
          </a:prstGeom>
          <a:noFill/>
          <a:ln w="9525">
            <a:noFill/>
            <a:miter lim="800000"/>
            <a:headEnd/>
            <a:tailEnd/>
          </a:ln>
          <a:scene3d>
            <a:camera prst="orthographicFront">
              <a:rot lat="0" lon="10799999" rev="0"/>
            </a:camera>
            <a:lightRig rig="threePt" dir="t"/>
          </a:scene3d>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11934" t="6993" r="10582" b="31420"/>
          <a:stretch/>
        </p:blipFill>
        <p:spPr>
          <a:xfrm>
            <a:off x="177219" y="819682"/>
            <a:ext cx="8703414" cy="5345622"/>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a:xfrm>
            <a:off x="539750" y="0"/>
            <a:ext cx="8229600" cy="1139825"/>
          </a:xfrm>
        </p:spPr>
        <p:txBody>
          <a:bodyPr/>
          <a:lstStyle/>
          <a:p>
            <a:pPr algn="ctr" eaLnBrk="1"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b="1" smtClean="0">
                <a:solidFill>
                  <a:srgbClr val="D9D9FF"/>
                </a:solidFill>
              </a:rPr>
              <a:t>Shift Ciphers</a:t>
            </a:r>
          </a:p>
        </p:txBody>
      </p:sp>
      <p:sp>
        <p:nvSpPr>
          <p:cNvPr id="28675" name="Text Box 2"/>
          <p:cNvSpPr txBox="1">
            <a:spLocks noChangeArrowheads="1"/>
          </p:cNvSpPr>
          <p:nvPr/>
        </p:nvSpPr>
        <p:spPr bwMode="auto">
          <a:xfrm>
            <a:off x="344962" y="1340768"/>
            <a:ext cx="8388424"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hangingPunct="1">
              <a:lnSpc>
                <a:spcPct val="100000"/>
              </a:lnSpc>
              <a:spcBef>
                <a:spcPts val="638"/>
              </a:spcBef>
              <a:spcAft>
                <a:spcPct val="0"/>
              </a:spcAft>
              <a:buClr>
                <a:srgbClr val="5FAFFF"/>
              </a:buClr>
              <a:buSzPct val="80000"/>
              <a:buFont typeface="Wingdings" panose="05000000000000000000" pitchFamily="2" charset="2"/>
              <a:buChar char=""/>
              <a:defRPr/>
            </a:pPr>
            <a:r>
              <a:rPr lang="en-AU" altLang="en-US" sz="2800" dirty="0" smtClean="0"/>
              <a:t>Is a very simple substitution </a:t>
            </a:r>
            <a:r>
              <a:rPr lang="en-AU" altLang="en-US" sz="2800" i="1" dirty="0" smtClean="0"/>
              <a:t>cipher</a:t>
            </a:r>
            <a:r>
              <a:rPr lang="en-AU" altLang="en-US" sz="2800" dirty="0" smtClean="0"/>
              <a:t>.</a:t>
            </a:r>
          </a:p>
          <a:p>
            <a:pPr eaLnBrk="1" hangingPunct="1">
              <a:lnSpc>
                <a:spcPct val="100000"/>
              </a:lnSpc>
              <a:spcBef>
                <a:spcPts val="638"/>
              </a:spcBef>
              <a:spcAft>
                <a:spcPct val="0"/>
              </a:spcAft>
              <a:buClr>
                <a:srgbClr val="5FAFFF"/>
              </a:buClr>
              <a:buSzPct val="80000"/>
              <a:buFont typeface="Wingdings" panose="05000000000000000000" pitchFamily="2" charset="2"/>
              <a:buChar char=""/>
              <a:defRPr/>
            </a:pPr>
            <a:r>
              <a:rPr lang="en-AU" altLang="en-US" sz="2800" dirty="0" smtClean="0"/>
              <a:t>'shift' the letter A some number of spaces to the right or left depending on value and the sign of the key, and start the alphabet from there, wrapping around when we get to Z. </a:t>
            </a:r>
            <a:endParaRPr lang="en-AU" altLang="en-US" sz="2000" dirty="0" smtClean="0"/>
          </a:p>
          <a:p>
            <a:pPr eaLnBrk="1" hangingPunct="1">
              <a:lnSpc>
                <a:spcPct val="100000"/>
              </a:lnSpc>
              <a:spcBef>
                <a:spcPts val="638"/>
              </a:spcBef>
              <a:spcAft>
                <a:spcPct val="0"/>
              </a:spcAft>
              <a:buClr>
                <a:srgbClr val="5FAFFF"/>
              </a:buClr>
              <a:buSzPct val="80000"/>
              <a:buFont typeface="Wingdings" panose="05000000000000000000" pitchFamily="2" charset="2"/>
              <a:buChar char=""/>
              <a:defRPr/>
            </a:pPr>
            <a:r>
              <a:rPr lang="en-AU" altLang="en-US" sz="2800" dirty="0" smtClean="0"/>
              <a:t>The way in which the shifted alphabet lines up with the un-shifted alphabet is the cipher. For example, a three shift to the left looks like</a:t>
            </a:r>
          </a:p>
          <a:p>
            <a:pPr eaLnBrk="1" hangingPunct="1">
              <a:lnSpc>
                <a:spcPct val="100000"/>
              </a:lnSpc>
              <a:spcBef>
                <a:spcPts val="638"/>
              </a:spcBef>
              <a:spcAft>
                <a:spcPct val="0"/>
              </a:spcAft>
              <a:buClr>
                <a:srgbClr val="5FAFFF"/>
              </a:buClr>
              <a:buSzPct val="80000"/>
              <a:buFont typeface="Wingdings" panose="05000000000000000000" pitchFamily="2" charset="2"/>
              <a:buChar char=""/>
              <a:defRPr/>
            </a:pPr>
            <a:endParaRPr lang="en-AU" altLang="en-US" sz="2800" dirty="0" smtClean="0"/>
          </a:p>
          <a:p>
            <a:pPr marL="0" indent="0" eaLnBrk="1">
              <a:lnSpc>
                <a:spcPct val="100000"/>
              </a:lnSpc>
              <a:spcBef>
                <a:spcPts val="638"/>
              </a:spcBef>
              <a:spcAft>
                <a:spcPct val="0"/>
              </a:spcAft>
              <a:buClr>
                <a:srgbClr val="5FAFFF"/>
              </a:buClr>
              <a:buSzPct val="80000"/>
              <a:defRPr/>
            </a:pPr>
            <a:endParaRPr lang="en-AU" altLang="en-US" sz="2300" dirty="0" smtClean="0"/>
          </a:p>
          <a:p>
            <a:pPr eaLnBrk="1">
              <a:lnSpc>
                <a:spcPct val="100000"/>
              </a:lnSpc>
              <a:spcBef>
                <a:spcPts val="638"/>
              </a:spcBef>
              <a:spcAft>
                <a:spcPct val="0"/>
              </a:spcAft>
              <a:buClr>
                <a:srgbClr val="5FAFFF"/>
              </a:buClr>
              <a:buSzPct val="80000"/>
              <a:buFont typeface="Wingdings" panose="05000000000000000000" pitchFamily="2" charset="2"/>
              <a:buChar char=""/>
              <a:defRPr/>
            </a:pPr>
            <a:r>
              <a:rPr lang="en-GB" altLang="en-US" sz="2800" b="1" dirty="0" smtClean="0">
                <a:solidFill>
                  <a:srgbClr val="FF3333"/>
                </a:solidFill>
                <a:ea typeface="Microsoft YaHei" panose="020B0503020204020204" pitchFamily="34" charset="-122"/>
              </a:rPr>
              <a:t>Here +3 is the key</a:t>
            </a:r>
          </a:p>
        </p:txBody>
      </p:sp>
      <p:graphicFrame>
        <p:nvGraphicFramePr>
          <p:cNvPr id="2" name="Table 1"/>
          <p:cNvGraphicFramePr>
            <a:graphicFrameLocks noGrp="1"/>
          </p:cNvGraphicFramePr>
          <p:nvPr>
            <p:extLst>
              <p:ext uri="{D42A27DB-BD31-4B8C-83A1-F6EECF244321}">
                <p14:modId xmlns:p14="http://schemas.microsoft.com/office/powerpoint/2010/main" val="1172672200"/>
              </p:ext>
            </p:extLst>
          </p:nvPr>
        </p:nvGraphicFramePr>
        <p:xfrm>
          <a:off x="0" y="5085184"/>
          <a:ext cx="9144005" cy="628650"/>
        </p:xfrm>
        <a:graphic>
          <a:graphicData uri="http://schemas.openxmlformats.org/drawingml/2006/table">
            <a:tbl>
              <a:tblPr>
                <a:tableStyleId>{5C22544A-7EE6-4342-B048-85BDC9FD1C3A}</a:tableStyleId>
              </a:tblPr>
              <a:tblGrid>
                <a:gridCol w="1338145"/>
                <a:gridCol w="281715"/>
                <a:gridCol w="352144"/>
                <a:gridCol w="305191"/>
                <a:gridCol w="328668"/>
                <a:gridCol w="264109"/>
                <a:gridCol w="328668"/>
                <a:gridCol w="305191"/>
                <a:gridCol w="305191"/>
                <a:gridCol w="264109"/>
                <a:gridCol w="305191"/>
                <a:gridCol w="281715"/>
                <a:gridCol w="258239"/>
                <a:gridCol w="352144"/>
                <a:gridCol w="305191"/>
                <a:gridCol w="328668"/>
                <a:gridCol w="281715"/>
                <a:gridCol w="328668"/>
                <a:gridCol w="281715"/>
                <a:gridCol w="305191"/>
                <a:gridCol w="264109"/>
                <a:gridCol w="305191"/>
                <a:gridCol w="305191"/>
                <a:gridCol w="375619"/>
                <a:gridCol w="264109"/>
                <a:gridCol w="264109"/>
                <a:gridCol w="264109"/>
              </a:tblGrid>
              <a:tr h="200025">
                <a:tc>
                  <a:txBody>
                    <a:bodyPr/>
                    <a:lstStyle/>
                    <a:p>
                      <a:pPr algn="l" fontAlgn="b"/>
                      <a:r>
                        <a:rPr lang="en-US" sz="2000" u="none" strike="noStrike" dirty="0">
                          <a:effectLst/>
                        </a:rPr>
                        <a:t>plaintext:</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f</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g</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i</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j</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k</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dirty="0">
                          <a:effectLst/>
                        </a:rPr>
                        <a:t>n</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q</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w</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x</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z</a:t>
                      </a:r>
                      <a:endParaRPr lang="en-US" sz="2000" b="0" i="0" u="none" strike="noStrike">
                        <a:solidFill>
                          <a:srgbClr val="000000"/>
                        </a:solidFill>
                        <a:effectLst/>
                        <a:latin typeface="Calibri" panose="020F0502020204030204" pitchFamily="34" charset="0"/>
                      </a:endParaRPr>
                    </a:p>
                  </a:txBody>
                  <a:tcPr marL="9525" marR="9525" marT="9525" marB="0" anchor="b"/>
                </a:tc>
              </a:tr>
              <a:tr h="200025">
                <a:tc>
                  <a:txBody>
                    <a:bodyPr/>
                    <a:lstStyle/>
                    <a:p>
                      <a:pPr algn="l" fontAlgn="b"/>
                      <a:r>
                        <a:rPr lang="en-US" sz="2000" u="none" strike="noStrike" dirty="0" err="1">
                          <a:effectLst/>
                        </a:rPr>
                        <a:t>ciphertext</a:t>
                      </a:r>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F</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G</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I</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J</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K</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dirty="0">
                          <a:effectLst/>
                        </a:rPr>
                        <a:t>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N</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Q</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W</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X</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Z</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dirty="0">
                          <a:effectLst/>
                        </a:rPr>
                        <a:t>C</a:t>
                      </a:r>
                      <a:endParaRPr lang="en-US" sz="20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8071592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457200" y="152400"/>
            <a:ext cx="8229600" cy="1139825"/>
          </a:xfrm>
        </p:spPr>
        <p:txBody>
          <a:bodyPr/>
          <a:lstStyle/>
          <a:p>
            <a:pPr algn="ctr" eaLnBrk="1"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b="1" smtClean="0">
                <a:solidFill>
                  <a:srgbClr val="D9D9FF"/>
                </a:solidFill>
              </a:rPr>
              <a:t>Example</a:t>
            </a:r>
          </a:p>
        </p:txBody>
      </p:sp>
      <p:sp>
        <p:nvSpPr>
          <p:cNvPr id="30723" name="Text Box 2"/>
          <p:cNvSpPr txBox="1">
            <a:spLocks noChangeArrowheads="1"/>
          </p:cNvSpPr>
          <p:nvPr/>
        </p:nvSpPr>
        <p:spPr bwMode="auto">
          <a:xfrm>
            <a:off x="0" y="1052513"/>
            <a:ext cx="91440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marL="731838" indent="-274638">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a:lnSpc>
                <a:spcPct val="100000"/>
              </a:lnSpc>
              <a:spcBef>
                <a:spcPts val="638"/>
              </a:spcBef>
              <a:spcAft>
                <a:spcPct val="0"/>
              </a:spcAft>
              <a:buClr>
                <a:srgbClr val="5FAFFF"/>
              </a:buClr>
              <a:buSzPct val="80000"/>
              <a:buFont typeface="Wingdings" panose="05000000000000000000" pitchFamily="2" charset="2"/>
              <a:buChar char=""/>
            </a:pPr>
            <a:r>
              <a:rPr lang="en-AU" altLang="en-US"/>
              <a:t>The message:</a:t>
            </a:r>
          </a:p>
          <a:p>
            <a:pPr lvl="1" eaLnBrk="1">
              <a:lnSpc>
                <a:spcPct val="100000"/>
              </a:lnSpc>
              <a:spcBef>
                <a:spcPts val="563"/>
              </a:spcBef>
              <a:spcAft>
                <a:spcPct val="0"/>
              </a:spcAft>
              <a:buClr>
                <a:srgbClr val="D9D9FF"/>
              </a:buClr>
              <a:buSzPct val="50000"/>
              <a:buFont typeface="Wingdings" panose="05000000000000000000" pitchFamily="2" charset="2"/>
              <a:buChar char=""/>
            </a:pPr>
            <a:r>
              <a:rPr lang="en-AU" altLang="en-US" sz="2800"/>
              <a:t>what kind of cake should we have? alice.</a:t>
            </a:r>
          </a:p>
          <a:p>
            <a:pPr eaLnBrk="1">
              <a:lnSpc>
                <a:spcPct val="100000"/>
              </a:lnSpc>
              <a:spcBef>
                <a:spcPts val="638"/>
              </a:spcBef>
              <a:spcAft>
                <a:spcPct val="0"/>
              </a:spcAft>
              <a:buClr>
                <a:srgbClr val="5FAFFF"/>
              </a:buClr>
              <a:buSzPct val="80000"/>
              <a:buFont typeface="Wingdings" panose="05000000000000000000" pitchFamily="2" charset="2"/>
              <a:buChar char=""/>
            </a:pPr>
            <a:r>
              <a:rPr lang="en-AU" altLang="en-US"/>
              <a:t>Encrypted message:</a:t>
            </a:r>
          </a:p>
          <a:p>
            <a:pPr lvl="1" eaLnBrk="1">
              <a:lnSpc>
                <a:spcPct val="100000"/>
              </a:lnSpc>
              <a:spcBef>
                <a:spcPts val="563"/>
              </a:spcBef>
              <a:spcAft>
                <a:spcPct val="0"/>
              </a:spcAft>
              <a:buClr>
                <a:srgbClr val="D9D9FF"/>
              </a:buClr>
              <a:buSzPct val="50000"/>
              <a:buFont typeface="Wingdings" panose="05000000000000000000" pitchFamily="2" charset="2"/>
              <a:buChar char=""/>
            </a:pPr>
            <a:r>
              <a:rPr lang="en-AU" altLang="en-US" sz="2800"/>
              <a:t>ZKDW NLQG RI FDNH VKRXOG ZH KDYH? DOLFH</a:t>
            </a:r>
          </a:p>
          <a:p>
            <a:pPr eaLnBrk="1">
              <a:lnSpc>
                <a:spcPct val="100000"/>
              </a:lnSpc>
              <a:spcBef>
                <a:spcPts val="638"/>
              </a:spcBef>
              <a:spcAft>
                <a:spcPct val="0"/>
              </a:spcAft>
              <a:buClr>
                <a:srgbClr val="5FAFFF"/>
              </a:buClr>
              <a:buSzPct val="80000"/>
              <a:buFont typeface="Wingdings" panose="05000000000000000000" pitchFamily="2" charset="2"/>
              <a:buChar char=""/>
            </a:pPr>
            <a:r>
              <a:rPr lang="en-AU" altLang="en-US"/>
              <a:t>How do we go about decrypting this message? It's easy, we just swap the roles of the alphabets above:</a:t>
            </a:r>
          </a:p>
          <a:p>
            <a:pPr eaLnBrk="1">
              <a:lnSpc>
                <a:spcPct val="100000"/>
              </a:lnSpc>
              <a:spcBef>
                <a:spcPts val="638"/>
              </a:spcBef>
              <a:spcAft>
                <a:spcPct val="0"/>
              </a:spcAft>
              <a:buClr>
                <a:srgbClr val="5FAFFF"/>
              </a:buClr>
              <a:buSzPct val="80000"/>
              <a:buFont typeface="Wingdings" panose="05000000000000000000" pitchFamily="2" charset="2"/>
              <a:buChar char=""/>
            </a:pPr>
            <a:endParaRPr lang="en-AU" altLang="en-US"/>
          </a:p>
          <a:p>
            <a:pPr eaLnBrk="1">
              <a:lnSpc>
                <a:spcPct val="100000"/>
              </a:lnSpc>
              <a:spcBef>
                <a:spcPts val="638"/>
              </a:spcBef>
              <a:spcAft>
                <a:spcPct val="0"/>
              </a:spcAft>
              <a:buClrTx/>
              <a:buFontTx/>
              <a:buNone/>
            </a:pPr>
            <a:endParaRPr lang="en-AU" altLang="en-US"/>
          </a:p>
        </p:txBody>
      </p:sp>
      <p:graphicFrame>
        <p:nvGraphicFramePr>
          <p:cNvPr id="2" name="Table 1"/>
          <p:cNvGraphicFramePr>
            <a:graphicFrameLocks noGrp="1"/>
          </p:cNvGraphicFramePr>
          <p:nvPr/>
        </p:nvGraphicFramePr>
        <p:xfrm>
          <a:off x="15875" y="5410200"/>
          <a:ext cx="9128122" cy="628650"/>
        </p:xfrm>
        <a:graphic>
          <a:graphicData uri="http://schemas.openxmlformats.org/drawingml/2006/table">
            <a:tbl>
              <a:tblPr>
                <a:tableStyleId>{5C22544A-7EE6-4342-B048-85BDC9FD1C3A}</a:tableStyleId>
              </a:tblPr>
              <a:tblGrid>
                <a:gridCol w="1335823"/>
                <a:gridCol w="281226"/>
                <a:gridCol w="351531"/>
                <a:gridCol w="304662"/>
                <a:gridCol w="328096"/>
                <a:gridCol w="263649"/>
                <a:gridCol w="328096"/>
                <a:gridCol w="304662"/>
                <a:gridCol w="304662"/>
                <a:gridCol w="263649"/>
                <a:gridCol w="304662"/>
                <a:gridCol w="281226"/>
                <a:gridCol w="257791"/>
                <a:gridCol w="351531"/>
                <a:gridCol w="304662"/>
                <a:gridCol w="328096"/>
                <a:gridCol w="281226"/>
                <a:gridCol w="328096"/>
                <a:gridCol w="281226"/>
                <a:gridCol w="304662"/>
                <a:gridCol w="263649"/>
                <a:gridCol w="304662"/>
                <a:gridCol w="304662"/>
                <a:gridCol w="374968"/>
                <a:gridCol w="263649"/>
                <a:gridCol w="263649"/>
                <a:gridCol w="263649"/>
              </a:tblGrid>
              <a:tr h="200025">
                <a:tc>
                  <a:txBody>
                    <a:bodyPr/>
                    <a:lstStyle/>
                    <a:p>
                      <a:pPr algn="l" fontAlgn="b"/>
                      <a:r>
                        <a:rPr lang="en-US" sz="2000" u="none" strike="noStrike">
                          <a:effectLst/>
                        </a:rPr>
                        <a:t>ciphertext: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F</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G</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I</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J</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K</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N</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Q</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W</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X</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Z</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9525" marR="9525" marT="9525" marB="0" anchor="b"/>
                </a:tc>
              </a:tr>
              <a:tr h="200025">
                <a:tc>
                  <a:txBody>
                    <a:bodyPr/>
                    <a:lstStyle/>
                    <a:p>
                      <a:pPr algn="l" fontAlgn="b"/>
                      <a:r>
                        <a:rPr lang="en-US" sz="2000" u="none" strike="noStrike" dirty="0">
                          <a:effectLst/>
                        </a:rPr>
                        <a:t>plaintext:</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f</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g</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i</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j</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k</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n</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o</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q</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u</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v</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w</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x</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dirty="0">
                          <a:effectLst/>
                        </a:rPr>
                        <a:t>z</a:t>
                      </a:r>
                      <a:endParaRPr lang="en-US" sz="20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2635025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a:xfrm>
            <a:off x="539750" y="0"/>
            <a:ext cx="8229600" cy="1139825"/>
          </a:xfrm>
        </p:spPr>
        <p:txBody>
          <a:bodyPr/>
          <a:lstStyle/>
          <a:p>
            <a:pPr algn="ctr" eaLnBrk="1"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b="1" smtClean="0">
                <a:solidFill>
                  <a:srgbClr val="D9D9FF"/>
                </a:solidFill>
              </a:rPr>
              <a:t>Transposition Ciphers </a:t>
            </a:r>
          </a:p>
        </p:txBody>
      </p:sp>
      <p:sp>
        <p:nvSpPr>
          <p:cNvPr id="32771" name="Text Box 2"/>
          <p:cNvSpPr txBox="1">
            <a:spLocks noChangeArrowheads="1"/>
          </p:cNvSpPr>
          <p:nvPr/>
        </p:nvSpPr>
        <p:spPr bwMode="auto">
          <a:xfrm>
            <a:off x="0" y="1052513"/>
            <a:ext cx="91440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a:lnSpc>
                <a:spcPct val="100000"/>
              </a:lnSpc>
              <a:spcBef>
                <a:spcPts val="638"/>
              </a:spcBef>
              <a:spcAft>
                <a:spcPct val="0"/>
              </a:spcAft>
              <a:buClr>
                <a:srgbClr val="5FAFFF"/>
              </a:buClr>
              <a:buSzPct val="80000"/>
              <a:buFont typeface="Wingdings" panose="05000000000000000000" pitchFamily="2" charset="2"/>
              <a:buChar char=""/>
            </a:pPr>
            <a:r>
              <a:rPr lang="en-AU" altLang="en-US" dirty="0"/>
              <a:t>Transposition ciphers operate by moving plaintext characters to new locations in the </a:t>
            </a:r>
            <a:r>
              <a:rPr lang="en-AU" altLang="en-US" dirty="0" err="1"/>
              <a:t>ciphertext</a:t>
            </a:r>
            <a:r>
              <a:rPr lang="en-AU" altLang="en-US" dirty="0"/>
              <a:t>, rather than by substituting individual characters.</a:t>
            </a:r>
          </a:p>
          <a:p>
            <a:pPr eaLnBrk="1">
              <a:lnSpc>
                <a:spcPct val="100000"/>
              </a:lnSpc>
              <a:spcBef>
                <a:spcPts val="638"/>
              </a:spcBef>
              <a:spcAft>
                <a:spcPct val="0"/>
              </a:spcAft>
              <a:buClr>
                <a:srgbClr val="5FAFFF"/>
              </a:buClr>
              <a:buSzPct val="80000"/>
              <a:buFont typeface="Wingdings" panose="05000000000000000000" pitchFamily="2" charset="2"/>
              <a:buChar char=""/>
            </a:pPr>
            <a:r>
              <a:rPr lang="en-AU" altLang="en-US" dirty="0"/>
              <a:t>Example</a:t>
            </a:r>
          </a:p>
          <a:p>
            <a:pPr eaLnBrk="1">
              <a:lnSpc>
                <a:spcPct val="100000"/>
              </a:lnSpc>
              <a:spcBef>
                <a:spcPts val="638"/>
              </a:spcBef>
              <a:spcAft>
                <a:spcPct val="0"/>
              </a:spcAft>
              <a:buClrTx/>
              <a:buFontTx/>
              <a:buNone/>
            </a:pPr>
            <a:endParaRPr lang="en-AU" altLang="en-US" dirty="0"/>
          </a:p>
          <a:p>
            <a:pPr eaLnBrk="1">
              <a:lnSpc>
                <a:spcPct val="100000"/>
              </a:lnSpc>
              <a:spcBef>
                <a:spcPts val="638"/>
              </a:spcBef>
              <a:spcAft>
                <a:spcPct val="0"/>
              </a:spcAft>
              <a:buClrTx/>
              <a:buFontTx/>
              <a:buNone/>
            </a:pPr>
            <a:endParaRPr lang="en-AU" altLang="en-US" sz="4400" dirty="0"/>
          </a:p>
          <a:p>
            <a:pPr eaLnBrk="1">
              <a:lnSpc>
                <a:spcPct val="100000"/>
              </a:lnSpc>
              <a:spcBef>
                <a:spcPts val="638"/>
              </a:spcBef>
              <a:spcAft>
                <a:spcPct val="0"/>
              </a:spcAft>
              <a:buClrTx/>
              <a:buFontTx/>
              <a:buNone/>
            </a:pPr>
            <a:endParaRPr lang="en-AU" altLang="en-US" dirty="0"/>
          </a:p>
          <a:p>
            <a:pPr eaLnBrk="1">
              <a:lnSpc>
                <a:spcPct val="100000"/>
              </a:lnSpc>
              <a:spcBef>
                <a:spcPts val="638"/>
              </a:spcBef>
              <a:spcAft>
                <a:spcPct val="0"/>
              </a:spcAft>
              <a:buClr>
                <a:srgbClr val="5FAFFF"/>
              </a:buClr>
              <a:buSzPct val="80000"/>
              <a:buFont typeface="Wingdings" panose="05000000000000000000" pitchFamily="2" charset="2"/>
              <a:buChar char=""/>
            </a:pPr>
            <a:r>
              <a:rPr lang="en-AU" altLang="en-US" sz="2800" dirty="0"/>
              <a:t>Plain Text</a:t>
            </a:r>
          </a:p>
          <a:p>
            <a:pPr eaLnBrk="1">
              <a:lnSpc>
                <a:spcPct val="100000"/>
              </a:lnSpc>
              <a:spcBef>
                <a:spcPts val="638"/>
              </a:spcBef>
              <a:spcAft>
                <a:spcPct val="0"/>
              </a:spcAft>
              <a:buClr>
                <a:srgbClr val="5FAFFF"/>
              </a:buClr>
              <a:buSzPct val="80000"/>
              <a:buFont typeface="Wingdings" panose="05000000000000000000" pitchFamily="2" charset="2"/>
              <a:buChar char=""/>
            </a:pPr>
            <a:r>
              <a:rPr lang="en-AU" altLang="en-US" sz="2800" dirty="0"/>
              <a:t>Cipher Text</a:t>
            </a:r>
          </a:p>
        </p:txBody>
      </p:sp>
      <p:pic>
        <p:nvPicPr>
          <p:cNvPr id="327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3052763"/>
            <a:ext cx="5953125" cy="380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0297086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1600" y="1934669"/>
            <a:ext cx="7181800" cy="954107"/>
          </a:xfrm>
          <a:prstGeom prst="rect">
            <a:avLst/>
          </a:prstGeom>
        </p:spPr>
        <p:txBody>
          <a:bodyPr wrap="square">
            <a:spAutoFit/>
          </a:bodyPr>
          <a:lstStyle/>
          <a:p>
            <a:pPr algn="ctr">
              <a:defRPr/>
            </a:pPr>
            <a:r>
              <a:rPr lang="en-US" sz="2800" dirty="0">
                <a:solidFill>
                  <a:schemeClr val="accent6">
                    <a:lumMod val="40000"/>
                    <a:lumOff val="60000"/>
                  </a:schemeClr>
                </a:solidFill>
                <a:latin typeface="+mj-lt"/>
              </a:rPr>
              <a:t>Comparison of Three </a:t>
            </a:r>
            <a:r>
              <a:rPr lang="en-US" sz="2800" dirty="0" smtClean="0">
                <a:solidFill>
                  <a:schemeClr val="accent6">
                    <a:lumMod val="40000"/>
                    <a:lumOff val="60000"/>
                  </a:schemeClr>
                </a:solidFill>
                <a:latin typeface="+mj-lt"/>
              </a:rPr>
              <a:t>Currently Popular </a:t>
            </a:r>
            <a:r>
              <a:rPr lang="en-US" sz="2800" dirty="0">
                <a:solidFill>
                  <a:schemeClr val="accent6">
                    <a:lumMod val="40000"/>
                    <a:lumOff val="60000"/>
                  </a:schemeClr>
                </a:solidFill>
                <a:latin typeface="+mj-lt"/>
              </a:rPr>
              <a:t>Symmetric Encryption </a:t>
            </a:r>
            <a:r>
              <a:rPr lang="en-US" sz="2800" dirty="0" smtClean="0">
                <a:solidFill>
                  <a:schemeClr val="accent6">
                    <a:lumMod val="40000"/>
                    <a:lumOff val="60000"/>
                  </a:schemeClr>
                </a:solidFill>
                <a:latin typeface="+mj-lt"/>
              </a:rPr>
              <a:t>Algorithms</a:t>
            </a:r>
            <a:endParaRPr lang="en-US" sz="2800" dirty="0">
              <a:solidFill>
                <a:schemeClr val="accent6">
                  <a:lumMod val="40000"/>
                  <a:lumOff val="60000"/>
                </a:schemeClr>
              </a:solidFill>
              <a:effectLst>
                <a:outerShdw blurRad="38100" dist="38100" dir="2700000" algn="tl">
                  <a:srgbClr val="000000">
                    <a:alpha val="43137"/>
                  </a:srgbClr>
                </a:outerShdw>
              </a:effectLst>
              <a:latin typeface="+mj-lt"/>
            </a:endParaRPr>
          </a:p>
        </p:txBody>
      </p:sp>
      <p:pic>
        <p:nvPicPr>
          <p:cNvPr id="2" name="Picture 1"/>
          <p:cNvPicPr>
            <a:picLocks noChangeAspect="1"/>
          </p:cNvPicPr>
          <p:nvPr/>
        </p:nvPicPr>
        <p:blipFill rotWithShape="1">
          <a:blip r:embed="rId3"/>
          <a:srcRect t="-19918" b="-15935"/>
          <a:stretch/>
        </p:blipFill>
        <p:spPr>
          <a:xfrm>
            <a:off x="246607" y="3128665"/>
            <a:ext cx="8884429" cy="3118104"/>
          </a:xfrm>
          <a:prstGeom prst="rect">
            <a:avLst/>
          </a:prstGeom>
          <a:solidFill>
            <a:schemeClr val="accent3">
              <a:lumMod val="20000"/>
              <a:lumOff val="80000"/>
            </a:schemeClr>
          </a:solidFill>
        </p:spPr>
      </p:pic>
      <p:sp>
        <p:nvSpPr>
          <p:cNvPr id="210946" name="Rectangle 2"/>
          <p:cNvSpPr>
            <a:spLocks noGrp="1" noChangeArrowheads="1"/>
          </p:cNvSpPr>
          <p:nvPr>
            <p:ph type="title"/>
          </p:nvPr>
        </p:nvSpPr>
        <p:spPr>
          <a:xfrm>
            <a:off x="574021" y="2538683"/>
            <a:ext cx="8229600" cy="1139825"/>
          </a:xfrm>
        </p:spPr>
        <p:txBody>
          <a:bodyPr/>
          <a:lstStyle/>
          <a:p>
            <a:pPr eaLnBrk="1" fontAlgn="auto" hangingPunct="1">
              <a:spcAft>
                <a:spcPts val="0"/>
              </a:spcAft>
              <a:defRPr/>
            </a:pPr>
            <a:r>
              <a:rPr lang="en-US" sz="2800" dirty="0" smtClean="0">
                <a:solidFill>
                  <a:schemeClr val="bg1"/>
                </a:solidFill>
                <a:effectLst/>
                <a:ea typeface="+mj-ea"/>
                <a:cs typeface="+mj-cs"/>
              </a:rPr>
              <a:t>Table 2.1</a:t>
            </a:r>
            <a:endParaRPr lang="en-US" sz="2800" dirty="0">
              <a:solidFill>
                <a:schemeClr val="bg1"/>
              </a:solidFill>
              <a:effectLst/>
              <a:ea typeface="+mj-ea"/>
              <a:cs typeface="+mj-cs"/>
            </a:endParaRPr>
          </a:p>
        </p:txBody>
      </p:sp>
      <p:sp>
        <p:nvSpPr>
          <p:cNvPr id="5" name="Text Box 2"/>
          <p:cNvSpPr txBox="1">
            <a:spLocks noChangeArrowheads="1"/>
          </p:cNvSpPr>
          <p:nvPr/>
        </p:nvSpPr>
        <p:spPr bwMode="auto">
          <a:xfrm>
            <a:off x="486533" y="225922"/>
            <a:ext cx="8691181" cy="137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a:lnSpc>
                <a:spcPct val="100000"/>
              </a:lnSpc>
              <a:spcBef>
                <a:spcPts val="638"/>
              </a:spcBef>
              <a:spcAft>
                <a:spcPct val="0"/>
              </a:spcAft>
              <a:buClr>
                <a:srgbClr val="5FAFFF"/>
              </a:buClr>
              <a:buSzPct val="80000"/>
              <a:buFont typeface="Wingdings" panose="05000000000000000000" pitchFamily="2" charset="2"/>
              <a:buChar char=""/>
            </a:pPr>
            <a:r>
              <a:rPr lang="en-AU" altLang="en-US" sz="2800" dirty="0" smtClean="0"/>
              <a:t>With the availability of computers shift cipher and transposition cipher explain above can be broken effortlessly. </a:t>
            </a:r>
            <a:endParaRPr lang="en-AU" altLang="en-US" sz="2800" dirty="0"/>
          </a:p>
        </p:txBody>
      </p:sp>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467544" y="260648"/>
            <a:ext cx="8229600" cy="1265238"/>
          </a:xfrm>
        </p:spPr>
        <p:txBody>
          <a:bodyPr>
            <a:normAutofit fontScale="90000"/>
          </a:bodyPr>
          <a:lstStyle/>
          <a:p>
            <a:pPr eaLnBrk="1" fontAlgn="auto" hangingPunct="1">
              <a:spcAft>
                <a:spcPts val="0"/>
              </a:spcAft>
              <a:defRPr/>
            </a:pPr>
            <a:r>
              <a:rPr lang="en-US" dirty="0" smtClean="0">
                <a:solidFill>
                  <a:schemeClr val="accent6">
                    <a:lumMod val="40000"/>
                    <a:lumOff val="60000"/>
                  </a:schemeClr>
                </a:solidFill>
                <a:ea typeface="+mj-ea"/>
                <a:cs typeface="+mj-cs"/>
              </a:rPr>
              <a:t>Data Encryption Standard</a:t>
            </a:r>
            <a:br>
              <a:rPr lang="en-US" dirty="0" smtClean="0">
                <a:solidFill>
                  <a:schemeClr val="accent6">
                    <a:lumMod val="40000"/>
                    <a:lumOff val="60000"/>
                  </a:schemeClr>
                </a:solidFill>
                <a:ea typeface="+mj-ea"/>
                <a:cs typeface="+mj-cs"/>
              </a:rPr>
            </a:br>
            <a:r>
              <a:rPr lang="en-US" dirty="0" smtClean="0">
                <a:solidFill>
                  <a:schemeClr val="accent6">
                    <a:lumMod val="40000"/>
                    <a:lumOff val="60000"/>
                  </a:schemeClr>
                </a:solidFill>
                <a:ea typeface="+mj-ea"/>
                <a:cs typeface="+mj-cs"/>
              </a:rPr>
              <a:t>(DES)</a:t>
            </a:r>
            <a:endParaRPr lang="en-US" dirty="0">
              <a:solidFill>
                <a:schemeClr val="accent6">
                  <a:lumMod val="40000"/>
                  <a:lumOff val="60000"/>
                </a:schemeClr>
              </a:solidFill>
              <a:ea typeface="+mj-ea"/>
              <a:cs typeface="+mj-cs"/>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31160156"/>
              </p:ext>
            </p:extLst>
          </p:nvPr>
        </p:nvGraphicFramePr>
        <p:xfrm>
          <a:off x="457200" y="1676400"/>
          <a:ext cx="86868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p:cNvSpPr/>
          <p:nvPr/>
        </p:nvSpPr>
        <p:spPr>
          <a:xfrm>
            <a:off x="3491880" y="4221088"/>
            <a:ext cx="228600" cy="228600"/>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p>
        </p:txBody>
      </p:sp>
      <p:sp>
        <p:nvSpPr>
          <p:cNvPr id="7" name="Oval 6"/>
          <p:cNvSpPr/>
          <p:nvPr/>
        </p:nvSpPr>
        <p:spPr>
          <a:xfrm>
            <a:off x="3275856" y="1844824"/>
            <a:ext cx="228600" cy="228600"/>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3707904" y="2564904"/>
            <a:ext cx="144016" cy="144016"/>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3707904" y="3501008"/>
            <a:ext cx="144016" cy="144016"/>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3707904" y="2924944"/>
            <a:ext cx="144016" cy="144016"/>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4211960" y="4797152"/>
            <a:ext cx="144016" cy="144016"/>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211960" y="5589240"/>
            <a:ext cx="144016" cy="144016"/>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323528" y="260648"/>
            <a:ext cx="8229600" cy="850304"/>
          </a:xfrm>
        </p:spPr>
        <p:txBody>
          <a:bodyPr>
            <a:normAutofit fontScale="90000"/>
          </a:bodyPr>
          <a:lstStyle/>
          <a:p>
            <a:pPr eaLnBrk="1" fontAlgn="auto" hangingPunct="1">
              <a:spcAft>
                <a:spcPts val="0"/>
              </a:spcAft>
              <a:defRPr/>
            </a:pPr>
            <a:r>
              <a:rPr lang="en-US" dirty="0" smtClean="0">
                <a:solidFill>
                  <a:schemeClr val="accent1"/>
                </a:solidFill>
                <a:ea typeface="+mj-ea"/>
                <a:cs typeface="+mj-cs"/>
              </a:rPr>
              <a:t/>
            </a:r>
            <a:br>
              <a:rPr lang="en-US" dirty="0" smtClean="0">
                <a:solidFill>
                  <a:schemeClr val="accent1"/>
                </a:solidFill>
                <a:ea typeface="+mj-ea"/>
                <a:cs typeface="+mj-cs"/>
              </a:rPr>
            </a:br>
            <a:r>
              <a:rPr lang="en-US" sz="5300" dirty="0">
                <a:solidFill>
                  <a:schemeClr val="tx1"/>
                </a:solidFill>
                <a:ea typeface="+mn-ea"/>
                <a:cs typeface="+mn-cs"/>
              </a:rPr>
              <a:t>Table 2.2</a:t>
            </a:r>
            <a:endParaRPr lang="en-US" sz="2700" dirty="0">
              <a:solidFill>
                <a:schemeClr val="tx1"/>
              </a:solidFill>
              <a:ea typeface="+mn-ea"/>
              <a:cs typeface="+mn-cs"/>
            </a:endParaRPr>
          </a:p>
        </p:txBody>
      </p:sp>
      <p:sp>
        <p:nvSpPr>
          <p:cNvPr id="5" name="TextBox 4"/>
          <p:cNvSpPr txBox="1"/>
          <p:nvPr/>
        </p:nvSpPr>
        <p:spPr>
          <a:xfrm>
            <a:off x="0" y="5638800"/>
            <a:ext cx="9144000" cy="954107"/>
          </a:xfrm>
          <a:prstGeom prst="rect">
            <a:avLst/>
          </a:prstGeom>
          <a:noFill/>
        </p:spPr>
        <p:txBody>
          <a:bodyPr>
            <a:spAutoFit/>
          </a:bodyPr>
          <a:lstStyle/>
          <a:p>
            <a:pPr algn="ctr">
              <a:defRPr/>
            </a:pPr>
            <a:r>
              <a:rPr lang="en-US" sz="2800" dirty="0">
                <a:latin typeface="+mn-lt"/>
              </a:rPr>
              <a:t>Average Time Required for Exhaustive Key </a:t>
            </a:r>
            <a:r>
              <a:rPr lang="en-US" sz="2800" dirty="0" smtClean="0">
                <a:latin typeface="+mn-lt"/>
              </a:rPr>
              <a:t>Search (i.e. Brute Force Attack) </a:t>
            </a:r>
            <a:endParaRPr lang="en-US" sz="2800" b="1" dirty="0">
              <a:solidFill>
                <a:schemeClr val="accent1"/>
              </a:solidFill>
              <a:effectLst>
                <a:outerShdw blurRad="38100" dist="38100" dir="2700000" algn="tl">
                  <a:srgbClr val="000000">
                    <a:alpha val="43137"/>
                  </a:srgbClr>
                </a:outerShdw>
              </a:effectLst>
              <a:latin typeface="+mn-lt"/>
            </a:endParaRPr>
          </a:p>
        </p:txBody>
      </p:sp>
      <p:pic>
        <p:nvPicPr>
          <p:cNvPr id="2" name="Picture 1"/>
          <p:cNvPicPr>
            <a:picLocks noChangeAspect="1"/>
          </p:cNvPicPr>
          <p:nvPr/>
        </p:nvPicPr>
        <p:blipFill>
          <a:blip r:embed="rId3"/>
          <a:stretch>
            <a:fillRect/>
          </a:stretch>
        </p:blipFill>
        <p:spPr>
          <a:xfrm>
            <a:off x="179511" y="1340769"/>
            <a:ext cx="8812079" cy="4157682"/>
          </a:xfrm>
          <a:prstGeom prst="rect">
            <a:avLst/>
          </a:prstGeom>
        </p:spPr>
      </p:pic>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914400" y="228600"/>
            <a:ext cx="8229600" cy="1143000"/>
          </a:xfrm>
        </p:spPr>
        <p:txBody>
          <a:bodyPr>
            <a:noAutofit/>
          </a:bodyPr>
          <a:lstStyle/>
          <a:p>
            <a:pPr eaLnBrk="1" fontAlgn="auto" hangingPunct="1">
              <a:spcAft>
                <a:spcPts val="0"/>
              </a:spcAft>
              <a:defRPr/>
            </a:pPr>
            <a:r>
              <a:rPr lang="en-US" dirty="0">
                <a:solidFill>
                  <a:schemeClr val="accent6">
                    <a:lumMod val="40000"/>
                    <a:lumOff val="60000"/>
                  </a:schemeClr>
                </a:solidFill>
              </a:rPr>
              <a:t>Triple</a:t>
            </a:r>
            <a:r>
              <a:rPr lang="en-US" dirty="0" smtClean="0">
                <a:solidFill>
                  <a:schemeClr val="accent1"/>
                </a:solidFill>
              </a:rPr>
              <a:t> </a:t>
            </a:r>
            <a:r>
              <a:rPr lang="en-US" dirty="0">
                <a:solidFill>
                  <a:schemeClr val="accent6">
                    <a:lumMod val="40000"/>
                    <a:lumOff val="60000"/>
                  </a:schemeClr>
                </a:solidFill>
              </a:rPr>
              <a:t>DES (3DES)</a:t>
            </a:r>
          </a:p>
        </p:txBody>
      </p:sp>
      <p:sp>
        <p:nvSpPr>
          <p:cNvPr id="234499" name="Rectangle 3"/>
          <p:cNvSpPr>
            <a:spLocks noGrp="1" noChangeArrowheads="1"/>
          </p:cNvSpPr>
          <p:nvPr>
            <p:ph idx="1"/>
          </p:nvPr>
        </p:nvSpPr>
        <p:spPr>
          <a:xfrm>
            <a:off x="395536" y="1628800"/>
            <a:ext cx="8382000" cy="4724400"/>
          </a:xfrm>
        </p:spPr>
        <p:txBody>
          <a:bodyPr wrap="square" numCol="1" anchor="t" anchorCtr="0" compatLnSpc="1">
            <a:prstTxWarp prst="textNoShape">
              <a:avLst/>
            </a:prstTxWarp>
            <a:normAutofit/>
          </a:bodyPr>
          <a:lstStyle/>
          <a:p>
            <a:pPr eaLnBrk="1" hangingPunct="1">
              <a:lnSpc>
                <a:spcPct val="110000"/>
              </a:lnSpc>
              <a:buClr>
                <a:schemeClr val="accent6"/>
              </a:buClr>
              <a:buSzPct val="85000"/>
              <a:buFont typeface="Wingdings" pitchFamily="33" charset="2"/>
              <a:buChar char=""/>
              <a:defRPr/>
            </a:pPr>
            <a:r>
              <a:rPr lang="en-US" dirty="0">
                <a:solidFill>
                  <a:schemeClr val="accent3">
                    <a:lumMod val="20000"/>
                    <a:lumOff val="80000"/>
                  </a:schemeClr>
                </a:solidFill>
                <a:effectLst>
                  <a:outerShdw blurRad="38100" dist="38100" dir="2700000" algn="tl">
                    <a:srgbClr val="0064E2"/>
                  </a:outerShdw>
                </a:effectLst>
              </a:rPr>
              <a:t>R</a:t>
            </a:r>
            <a:r>
              <a:rPr lang="en-US" dirty="0" smtClean="0">
                <a:solidFill>
                  <a:schemeClr val="accent3">
                    <a:lumMod val="20000"/>
                    <a:lumOff val="80000"/>
                  </a:schemeClr>
                </a:solidFill>
                <a:effectLst>
                  <a:outerShdw blurRad="38100" dist="38100" dir="2700000" algn="tl">
                    <a:srgbClr val="0064E2"/>
                  </a:outerShdw>
                </a:effectLst>
              </a:rPr>
              <a:t>epeats basic DES algorithm three times using either two or three unique keys</a:t>
            </a:r>
          </a:p>
          <a:p>
            <a:pPr eaLnBrk="1" hangingPunct="1">
              <a:lnSpc>
                <a:spcPct val="110000"/>
              </a:lnSpc>
              <a:buClr>
                <a:schemeClr val="accent6"/>
              </a:buClr>
              <a:buSzPct val="85000"/>
              <a:buFont typeface="Wingdings" pitchFamily="33" charset="2"/>
              <a:buChar char=""/>
              <a:defRPr/>
            </a:pPr>
            <a:r>
              <a:rPr lang="en-US" dirty="0">
                <a:solidFill>
                  <a:schemeClr val="accent3">
                    <a:lumMod val="20000"/>
                    <a:lumOff val="80000"/>
                  </a:schemeClr>
                </a:solidFill>
                <a:effectLst>
                  <a:outerShdw blurRad="38100" dist="38100" dir="2700000" algn="tl">
                    <a:srgbClr val="0064E2"/>
                  </a:outerShdw>
                </a:effectLst>
              </a:rPr>
              <a:t>F</a:t>
            </a:r>
            <a:r>
              <a:rPr lang="en-US" dirty="0" smtClean="0">
                <a:solidFill>
                  <a:schemeClr val="accent3">
                    <a:lumMod val="20000"/>
                    <a:lumOff val="80000"/>
                  </a:schemeClr>
                </a:solidFill>
                <a:effectLst>
                  <a:outerShdw blurRad="38100" dist="38100" dir="2700000" algn="tl">
                    <a:srgbClr val="0064E2"/>
                  </a:outerShdw>
                </a:effectLst>
              </a:rPr>
              <a:t>irst standardized for use in financial applications in ANSI standard X9.17 in 1985</a:t>
            </a:r>
          </a:p>
          <a:p>
            <a:pPr eaLnBrk="1" hangingPunct="1">
              <a:lnSpc>
                <a:spcPct val="110000"/>
              </a:lnSpc>
              <a:buClr>
                <a:schemeClr val="accent6"/>
              </a:buClr>
              <a:buSzPct val="85000"/>
              <a:buFont typeface="Wingdings" pitchFamily="33" charset="2"/>
              <a:buChar char=""/>
              <a:defRPr/>
            </a:pPr>
            <a:r>
              <a:rPr lang="en-US" dirty="0">
                <a:solidFill>
                  <a:schemeClr val="accent3">
                    <a:lumMod val="20000"/>
                    <a:lumOff val="80000"/>
                  </a:schemeClr>
                </a:solidFill>
                <a:effectLst>
                  <a:outerShdw blurRad="38100" dist="38100" dir="2700000" algn="tl">
                    <a:srgbClr val="0064E2"/>
                  </a:outerShdw>
                </a:effectLst>
              </a:rPr>
              <a:t>A</a:t>
            </a:r>
            <a:r>
              <a:rPr lang="en-US" dirty="0" smtClean="0">
                <a:solidFill>
                  <a:schemeClr val="accent3">
                    <a:lumMod val="20000"/>
                    <a:lumOff val="80000"/>
                  </a:schemeClr>
                </a:solidFill>
                <a:effectLst>
                  <a:outerShdw blurRad="38100" dist="38100" dir="2700000" algn="tl">
                    <a:srgbClr val="0064E2"/>
                  </a:outerShdw>
                </a:effectLst>
              </a:rPr>
              <a:t>ttractions:</a:t>
            </a:r>
          </a:p>
          <a:p>
            <a:pPr lvl="1" eaLnBrk="1" hangingPunct="1">
              <a:lnSpc>
                <a:spcPct val="11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168-bit key length overcomes the vulnerability to brute-force attack of DES</a:t>
            </a:r>
          </a:p>
          <a:p>
            <a:pPr lvl="1" eaLnBrk="1" hangingPunct="1">
              <a:lnSpc>
                <a:spcPct val="110000"/>
              </a:lnSpc>
              <a:buSzPct val="75000"/>
              <a:buFont typeface="Wingdings" pitchFamily="33" charset="2"/>
              <a:buChar char=""/>
              <a:defRPr/>
            </a:pPr>
            <a:r>
              <a:rPr lang="en-US" sz="2000" dirty="0">
                <a:solidFill>
                  <a:schemeClr val="accent3">
                    <a:lumMod val="20000"/>
                    <a:lumOff val="80000"/>
                  </a:schemeClr>
                </a:solidFill>
                <a:effectLst>
                  <a:outerShdw blurRad="38100" dist="38100" dir="2700000" algn="tl">
                    <a:srgbClr val="0064E2"/>
                  </a:outerShdw>
                </a:effectLst>
              </a:rPr>
              <a:t>U</a:t>
            </a:r>
            <a:r>
              <a:rPr lang="en-US" sz="2000" dirty="0" smtClean="0">
                <a:solidFill>
                  <a:schemeClr val="accent3">
                    <a:lumMod val="20000"/>
                    <a:lumOff val="80000"/>
                  </a:schemeClr>
                </a:solidFill>
                <a:effectLst>
                  <a:outerShdw blurRad="38100" dist="38100" dir="2700000" algn="tl">
                    <a:srgbClr val="0064E2"/>
                  </a:outerShdw>
                </a:effectLst>
              </a:rPr>
              <a:t>nderlying encryption algorithm is the same as in DES</a:t>
            </a:r>
          </a:p>
          <a:p>
            <a:pPr>
              <a:lnSpc>
                <a:spcPct val="110000"/>
              </a:lnSpc>
              <a:buClr>
                <a:schemeClr val="accent6"/>
              </a:buClr>
              <a:buSzPct val="85000"/>
              <a:buFont typeface="Wingdings" pitchFamily="33" charset="2"/>
              <a:buChar char=""/>
              <a:defRPr/>
            </a:pPr>
            <a:r>
              <a:rPr lang="en-US" dirty="0">
                <a:solidFill>
                  <a:schemeClr val="accent3">
                    <a:lumMod val="20000"/>
                    <a:lumOff val="80000"/>
                  </a:schemeClr>
                </a:solidFill>
                <a:effectLst>
                  <a:outerShdw blurRad="38100" dist="38100" dir="2700000" algn="tl">
                    <a:srgbClr val="0064E2"/>
                  </a:outerShdw>
                </a:effectLst>
              </a:rPr>
              <a:t>Drawbacks:</a:t>
            </a:r>
          </a:p>
          <a:p>
            <a:pPr lvl="1">
              <a:lnSpc>
                <a:spcPct val="9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Algorithm </a:t>
            </a:r>
            <a:r>
              <a:rPr lang="en-US" sz="2000" dirty="0">
                <a:solidFill>
                  <a:schemeClr val="accent3">
                    <a:lumMod val="20000"/>
                    <a:lumOff val="80000"/>
                  </a:schemeClr>
                </a:solidFill>
                <a:effectLst>
                  <a:outerShdw blurRad="38100" dist="38100" dir="2700000" algn="tl">
                    <a:srgbClr val="0064E2"/>
                  </a:outerShdw>
                </a:effectLst>
              </a:rPr>
              <a:t>is sluggish in software</a:t>
            </a:r>
          </a:p>
          <a:p>
            <a:pPr lvl="1">
              <a:lnSpc>
                <a:spcPct val="9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Uses </a:t>
            </a:r>
            <a:r>
              <a:rPr lang="en-US" sz="2000" dirty="0">
                <a:solidFill>
                  <a:schemeClr val="accent3">
                    <a:lumMod val="20000"/>
                    <a:lumOff val="80000"/>
                  </a:schemeClr>
                </a:solidFill>
                <a:effectLst>
                  <a:outerShdw blurRad="38100" dist="38100" dir="2700000" algn="tl">
                    <a:srgbClr val="0064E2"/>
                  </a:outerShdw>
                </a:effectLst>
              </a:rPr>
              <a:t>a 64-bit block size</a:t>
            </a:r>
          </a:p>
        </p:txBody>
      </p:sp>
      <p:pic>
        <p:nvPicPr>
          <p:cNvPr id="7" name="Picture 6"/>
          <p:cNvPicPr>
            <a:picLocks noChangeAspect="1"/>
          </p:cNvPicPr>
          <p:nvPr/>
        </p:nvPicPr>
        <p:blipFill>
          <a:blip r:embed="rId3"/>
          <a:stretch>
            <a:fillRect/>
          </a:stretch>
        </p:blipFill>
        <p:spPr>
          <a:xfrm>
            <a:off x="6934200" y="5257800"/>
            <a:ext cx="1308100" cy="1308100"/>
          </a:xfrm>
          <a:prstGeom prst="rect">
            <a:avLst/>
          </a:prstGeom>
          <a:scene3d>
            <a:camera prst="orthographicFront">
              <a:rot lat="0" lon="12299976" rev="0"/>
            </a:camera>
            <a:lightRig rig="threePt" dir="t"/>
          </a:scene3d>
        </p:spPr>
      </p:pic>
      <p:pic>
        <p:nvPicPr>
          <p:cNvPr id="8" name="Picture 7"/>
          <p:cNvPicPr>
            <a:picLocks noChangeAspect="1"/>
          </p:cNvPicPr>
          <p:nvPr/>
        </p:nvPicPr>
        <p:blipFill>
          <a:blip r:embed="rId3"/>
          <a:stretch>
            <a:fillRect/>
          </a:stretch>
        </p:blipFill>
        <p:spPr>
          <a:xfrm rot="5668832">
            <a:off x="5603361" y="4993761"/>
            <a:ext cx="1308100" cy="1308100"/>
          </a:xfrm>
          <a:prstGeom prst="rect">
            <a:avLst/>
          </a:prstGeom>
          <a:scene3d>
            <a:camera prst="orthographicFront">
              <a:rot lat="204296" lon="9583170" rev="21035481"/>
            </a:camera>
            <a:lightRig rig="threePt" dir="t"/>
          </a:scene3d>
        </p:spPr>
      </p:pic>
      <p:pic>
        <p:nvPicPr>
          <p:cNvPr id="33798" name="Picture 8"/>
          <p:cNvPicPr>
            <a:picLocks noChangeAspect="1"/>
          </p:cNvPicPr>
          <p:nvPr/>
        </p:nvPicPr>
        <p:blipFill>
          <a:blip r:embed="rId3"/>
          <a:srcRect/>
          <a:stretch>
            <a:fillRect/>
          </a:stretch>
        </p:blipFill>
        <p:spPr bwMode="auto">
          <a:xfrm rot="-1352548">
            <a:off x="6142038" y="5364163"/>
            <a:ext cx="12954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411163" y="0"/>
            <a:ext cx="8229600" cy="1139825"/>
          </a:xfrm>
        </p:spPr>
        <p:txBody>
          <a:bodyPr/>
          <a:lstStyle/>
          <a:p>
            <a:pPr algn="ctr" eaLnBrk="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b="1" smtClean="0">
                <a:solidFill>
                  <a:srgbClr val="D9D9FF"/>
                </a:solidFill>
              </a:rPr>
              <a:t>Outline</a:t>
            </a:r>
          </a:p>
        </p:txBody>
      </p:sp>
      <p:sp>
        <p:nvSpPr>
          <p:cNvPr id="6147" name="Rectangle 2"/>
          <p:cNvSpPr>
            <a:spLocks noGrp="1" noChangeArrowheads="1"/>
          </p:cNvSpPr>
          <p:nvPr>
            <p:ph type="subTitle" idx="4294967295"/>
          </p:nvPr>
        </p:nvSpPr>
        <p:spPr>
          <a:xfrm>
            <a:off x="683568" y="1412776"/>
            <a:ext cx="8229600" cy="6300788"/>
          </a:xfrm>
        </p:spPr>
        <p:txBody>
          <a:bodyPr>
            <a:normAutofit/>
          </a:bodyPr>
          <a:lstStyle/>
          <a:p>
            <a:pPr marL="331788" indent="-331788">
              <a:spcBef>
                <a:spcPts val="638"/>
              </a:spcBef>
              <a:spcAft>
                <a:spcPct val="0"/>
              </a:spcAft>
              <a:buClr>
                <a:srgbClr val="5FAFFF"/>
              </a:buClr>
              <a:buSzPct val="80000"/>
              <a:buFont typeface="Wingdings" panose="05000000000000000000" pitchFamily="2" charset="2"/>
              <a:buChar char=""/>
              <a:tabLst>
                <a:tab pos="331788" algn="l"/>
                <a:tab pos="436563" algn="l"/>
                <a:tab pos="885825" algn="l"/>
                <a:tab pos="1335088" algn="l"/>
                <a:tab pos="1784350" algn="l"/>
                <a:tab pos="2233613" algn="l"/>
                <a:tab pos="2682875" algn="l"/>
                <a:tab pos="3132138" algn="l"/>
                <a:tab pos="3581400" algn="l"/>
                <a:tab pos="4030663" algn="l"/>
                <a:tab pos="4479925" algn="l"/>
                <a:tab pos="4929188" algn="l"/>
                <a:tab pos="5378450" algn="l"/>
                <a:tab pos="5827713" algn="l"/>
                <a:tab pos="6276975" algn="l"/>
                <a:tab pos="6726238" algn="l"/>
                <a:tab pos="7175500" algn="l"/>
                <a:tab pos="7624763" algn="l"/>
                <a:tab pos="8074025" algn="l"/>
                <a:tab pos="8523288" algn="l"/>
                <a:tab pos="8972550" algn="l"/>
              </a:tabLst>
            </a:pPr>
            <a:r>
              <a:rPr lang="en-AU" altLang="en-US" sz="2800" dirty="0" smtClean="0">
                <a:solidFill>
                  <a:schemeClr val="tx1"/>
                </a:solidFill>
              </a:rPr>
              <a:t>Cryptanalysis</a:t>
            </a:r>
          </a:p>
          <a:p>
            <a:pPr marL="331788" indent="-331788">
              <a:spcBef>
                <a:spcPts val="638"/>
              </a:spcBef>
              <a:spcAft>
                <a:spcPct val="0"/>
              </a:spcAft>
              <a:buClr>
                <a:srgbClr val="5FAFFF"/>
              </a:buClr>
              <a:buSzPct val="80000"/>
              <a:buFont typeface="Wingdings" panose="05000000000000000000" pitchFamily="2" charset="2"/>
              <a:buChar char=""/>
              <a:tabLst>
                <a:tab pos="331788" algn="l"/>
                <a:tab pos="436563" algn="l"/>
                <a:tab pos="885825" algn="l"/>
                <a:tab pos="1335088" algn="l"/>
                <a:tab pos="1784350" algn="l"/>
                <a:tab pos="2233613" algn="l"/>
                <a:tab pos="2682875" algn="l"/>
                <a:tab pos="3132138" algn="l"/>
                <a:tab pos="3581400" algn="l"/>
                <a:tab pos="4030663" algn="l"/>
                <a:tab pos="4479925" algn="l"/>
                <a:tab pos="4929188" algn="l"/>
                <a:tab pos="5378450" algn="l"/>
                <a:tab pos="5827713" algn="l"/>
                <a:tab pos="6276975" algn="l"/>
                <a:tab pos="6726238" algn="l"/>
                <a:tab pos="7175500" algn="l"/>
                <a:tab pos="7624763" algn="l"/>
                <a:tab pos="8074025" algn="l"/>
                <a:tab pos="8523288" algn="l"/>
                <a:tab pos="8972550" algn="l"/>
              </a:tabLst>
            </a:pPr>
            <a:r>
              <a:rPr lang="en-AU" altLang="en-US" sz="2800" dirty="0" smtClean="0">
                <a:solidFill>
                  <a:schemeClr val="tx1"/>
                </a:solidFill>
              </a:rPr>
              <a:t>Symmetric encryption</a:t>
            </a:r>
          </a:p>
          <a:p>
            <a:pPr marL="331788" indent="-331788" eaLnBrk="1">
              <a:lnSpc>
                <a:spcPct val="100000"/>
              </a:lnSpc>
              <a:spcBef>
                <a:spcPts val="638"/>
              </a:spcBef>
              <a:spcAft>
                <a:spcPct val="0"/>
              </a:spcAft>
              <a:buClr>
                <a:srgbClr val="5FAFFF"/>
              </a:buClr>
              <a:buSzPct val="80000"/>
              <a:buFont typeface="Wingdings" panose="05000000000000000000" pitchFamily="2" charset="2"/>
              <a:buChar char=""/>
              <a:tabLst>
                <a:tab pos="331788" algn="l"/>
                <a:tab pos="436563" algn="l"/>
                <a:tab pos="885825" algn="l"/>
                <a:tab pos="1335088" algn="l"/>
                <a:tab pos="1784350" algn="l"/>
                <a:tab pos="2233613" algn="l"/>
                <a:tab pos="2682875" algn="l"/>
                <a:tab pos="3132138" algn="l"/>
                <a:tab pos="3581400" algn="l"/>
                <a:tab pos="4030663" algn="l"/>
                <a:tab pos="4479925" algn="l"/>
                <a:tab pos="4929188" algn="l"/>
                <a:tab pos="5378450" algn="l"/>
                <a:tab pos="5827713" algn="l"/>
                <a:tab pos="6276975" algn="l"/>
                <a:tab pos="6726238" algn="l"/>
                <a:tab pos="7175500" algn="l"/>
                <a:tab pos="7624763" algn="l"/>
                <a:tab pos="8074025" algn="l"/>
                <a:tab pos="8523288" algn="l"/>
                <a:tab pos="8972550" algn="l"/>
              </a:tabLst>
            </a:pPr>
            <a:r>
              <a:rPr lang="en-AU" altLang="en-US" sz="2800" dirty="0" smtClean="0">
                <a:solidFill>
                  <a:schemeClr val="tx1"/>
                </a:solidFill>
              </a:rPr>
              <a:t>Substitution Ciphers (Shift, Transposition)</a:t>
            </a:r>
          </a:p>
          <a:p>
            <a:pPr marL="331788" indent="-331788" eaLnBrk="1">
              <a:lnSpc>
                <a:spcPct val="100000"/>
              </a:lnSpc>
              <a:spcBef>
                <a:spcPts val="638"/>
              </a:spcBef>
              <a:spcAft>
                <a:spcPct val="0"/>
              </a:spcAft>
              <a:buClr>
                <a:srgbClr val="5FAFFF"/>
              </a:buClr>
              <a:buSzPct val="80000"/>
              <a:buFont typeface="Wingdings" panose="05000000000000000000" pitchFamily="2" charset="2"/>
              <a:buChar char=""/>
              <a:tabLst>
                <a:tab pos="331788" algn="l"/>
                <a:tab pos="436563" algn="l"/>
                <a:tab pos="885825" algn="l"/>
                <a:tab pos="1335088" algn="l"/>
                <a:tab pos="1784350" algn="l"/>
                <a:tab pos="2233613" algn="l"/>
                <a:tab pos="2682875" algn="l"/>
                <a:tab pos="3132138" algn="l"/>
                <a:tab pos="3581400" algn="l"/>
                <a:tab pos="4030663" algn="l"/>
                <a:tab pos="4479925" algn="l"/>
                <a:tab pos="4929188" algn="l"/>
                <a:tab pos="5378450" algn="l"/>
                <a:tab pos="5827713" algn="l"/>
                <a:tab pos="6276975" algn="l"/>
                <a:tab pos="6726238" algn="l"/>
                <a:tab pos="7175500" algn="l"/>
                <a:tab pos="7624763" algn="l"/>
                <a:tab pos="8074025" algn="l"/>
                <a:tab pos="8523288" algn="l"/>
                <a:tab pos="8972550" algn="l"/>
              </a:tabLst>
            </a:pPr>
            <a:r>
              <a:rPr lang="en-AU" altLang="en-US" sz="2800" dirty="0" smtClean="0">
                <a:solidFill>
                  <a:schemeClr val="tx1"/>
                </a:solidFill>
              </a:rPr>
              <a:t>Message integrity check (MAC, Hash)</a:t>
            </a:r>
          </a:p>
          <a:p>
            <a:pPr marL="331788" indent="-331788" eaLnBrk="1">
              <a:lnSpc>
                <a:spcPct val="100000"/>
              </a:lnSpc>
              <a:spcBef>
                <a:spcPts val="638"/>
              </a:spcBef>
              <a:spcAft>
                <a:spcPct val="0"/>
              </a:spcAft>
              <a:buClr>
                <a:srgbClr val="5FAFFF"/>
              </a:buClr>
              <a:buSzPct val="80000"/>
              <a:buFont typeface="Wingdings" panose="05000000000000000000" pitchFamily="2" charset="2"/>
              <a:buChar char=""/>
              <a:tabLst>
                <a:tab pos="331788" algn="l"/>
                <a:tab pos="436563" algn="l"/>
                <a:tab pos="885825" algn="l"/>
                <a:tab pos="1335088" algn="l"/>
                <a:tab pos="1784350" algn="l"/>
                <a:tab pos="2233613" algn="l"/>
                <a:tab pos="2682875" algn="l"/>
                <a:tab pos="3132138" algn="l"/>
                <a:tab pos="3581400" algn="l"/>
                <a:tab pos="4030663" algn="l"/>
                <a:tab pos="4479925" algn="l"/>
                <a:tab pos="4929188" algn="l"/>
                <a:tab pos="5378450" algn="l"/>
                <a:tab pos="5827713" algn="l"/>
                <a:tab pos="6276975" algn="l"/>
                <a:tab pos="6726238" algn="l"/>
                <a:tab pos="7175500" algn="l"/>
                <a:tab pos="7624763" algn="l"/>
                <a:tab pos="8074025" algn="l"/>
                <a:tab pos="8523288" algn="l"/>
                <a:tab pos="8972550" algn="l"/>
              </a:tabLst>
            </a:pPr>
            <a:r>
              <a:rPr lang="en-AU" altLang="en-US" sz="2800" dirty="0" smtClean="0">
                <a:solidFill>
                  <a:schemeClr val="tx1"/>
                </a:solidFill>
              </a:rPr>
              <a:t>Public key cryptography</a:t>
            </a:r>
          </a:p>
          <a:p>
            <a:pPr marL="331788" indent="-331788" eaLnBrk="1">
              <a:lnSpc>
                <a:spcPct val="100000"/>
              </a:lnSpc>
              <a:spcBef>
                <a:spcPts val="638"/>
              </a:spcBef>
              <a:spcAft>
                <a:spcPct val="0"/>
              </a:spcAft>
              <a:buClr>
                <a:srgbClr val="5FAFFF"/>
              </a:buClr>
              <a:buSzPct val="80000"/>
              <a:buFont typeface="Wingdings" panose="05000000000000000000" pitchFamily="2" charset="2"/>
              <a:buChar char=""/>
              <a:tabLst>
                <a:tab pos="331788" algn="l"/>
                <a:tab pos="436563" algn="l"/>
                <a:tab pos="885825" algn="l"/>
                <a:tab pos="1335088" algn="l"/>
                <a:tab pos="1784350" algn="l"/>
                <a:tab pos="2233613" algn="l"/>
                <a:tab pos="2682875" algn="l"/>
                <a:tab pos="3132138" algn="l"/>
                <a:tab pos="3581400" algn="l"/>
                <a:tab pos="4030663" algn="l"/>
                <a:tab pos="4479925" algn="l"/>
                <a:tab pos="4929188" algn="l"/>
                <a:tab pos="5378450" algn="l"/>
                <a:tab pos="5827713" algn="l"/>
                <a:tab pos="6276975" algn="l"/>
                <a:tab pos="6726238" algn="l"/>
                <a:tab pos="7175500" algn="l"/>
                <a:tab pos="7624763" algn="l"/>
                <a:tab pos="8074025" algn="l"/>
                <a:tab pos="8523288" algn="l"/>
                <a:tab pos="8972550" algn="l"/>
              </a:tabLst>
            </a:pPr>
            <a:r>
              <a:rPr lang="en-AU" altLang="en-US" sz="2800" dirty="0" smtClean="0">
                <a:solidFill>
                  <a:schemeClr val="tx1"/>
                </a:solidFill>
              </a:rPr>
              <a:t>Digital Signatures</a:t>
            </a:r>
          </a:p>
          <a:p>
            <a:pPr marL="331788" indent="-331788" eaLnBrk="1">
              <a:lnSpc>
                <a:spcPct val="100000"/>
              </a:lnSpc>
              <a:spcBef>
                <a:spcPts val="638"/>
              </a:spcBef>
              <a:spcAft>
                <a:spcPct val="0"/>
              </a:spcAft>
              <a:buClr>
                <a:srgbClr val="5FAFFF"/>
              </a:buClr>
              <a:buSzPct val="80000"/>
              <a:buFont typeface="Wingdings" panose="05000000000000000000" pitchFamily="2" charset="2"/>
              <a:buChar char=""/>
              <a:tabLst>
                <a:tab pos="331788" algn="l"/>
                <a:tab pos="436563" algn="l"/>
                <a:tab pos="885825" algn="l"/>
                <a:tab pos="1335088" algn="l"/>
                <a:tab pos="1784350" algn="l"/>
                <a:tab pos="2233613" algn="l"/>
                <a:tab pos="2682875" algn="l"/>
                <a:tab pos="3132138" algn="l"/>
                <a:tab pos="3581400" algn="l"/>
                <a:tab pos="4030663" algn="l"/>
                <a:tab pos="4479925" algn="l"/>
                <a:tab pos="4929188" algn="l"/>
                <a:tab pos="5378450" algn="l"/>
                <a:tab pos="5827713" algn="l"/>
                <a:tab pos="6276975" algn="l"/>
                <a:tab pos="6726238" algn="l"/>
                <a:tab pos="7175500" algn="l"/>
                <a:tab pos="7624763" algn="l"/>
                <a:tab pos="8074025" algn="l"/>
                <a:tab pos="8523288" algn="l"/>
                <a:tab pos="8972550" algn="l"/>
              </a:tabLst>
            </a:pPr>
            <a:r>
              <a:rPr lang="en-AU" altLang="en-US" sz="2800" dirty="0" smtClean="0">
                <a:solidFill>
                  <a:schemeClr val="tx1"/>
                </a:solidFill>
              </a:rPr>
              <a:t>The RSA Public-Key Encryption Algorithm</a:t>
            </a:r>
          </a:p>
        </p:txBody>
      </p:sp>
    </p:spTree>
    <p:extLst>
      <p:ext uri="{BB962C8B-B14F-4D97-AF65-F5344CB8AC3E}">
        <p14:creationId xmlns:p14="http://schemas.microsoft.com/office/powerpoint/2010/main" val="4513499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0"/>
            <a:ext cx="8229600" cy="1524000"/>
          </a:xfrm>
        </p:spPr>
        <p:txBody>
          <a:bodyPr>
            <a:normAutofit fontScale="90000"/>
          </a:bodyPr>
          <a:lstStyle/>
          <a:p>
            <a:pPr eaLnBrk="1" fontAlgn="auto" hangingPunct="1">
              <a:spcAft>
                <a:spcPts val="0"/>
              </a:spcAft>
              <a:defRPr/>
            </a:pPr>
            <a:r>
              <a:rPr lang="en-US" dirty="0">
                <a:solidFill>
                  <a:schemeClr val="accent6">
                    <a:lumMod val="40000"/>
                    <a:lumOff val="60000"/>
                  </a:schemeClr>
                </a:solidFill>
                <a:ea typeface="+mj-ea"/>
                <a:cs typeface="+mj-cs"/>
              </a:rPr>
              <a:t>Advanced Encryption Standard (AES)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7165992"/>
              </p:ext>
            </p:extLst>
          </p:nvPr>
        </p:nvGraphicFramePr>
        <p:xfrm>
          <a:off x="457200" y="1828800"/>
          <a:ext cx="8229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pPr eaLnBrk="1" hangingPunct="1">
              <a:defRPr/>
            </a:pPr>
            <a:r>
              <a:rPr lang="en-US" sz="6000" dirty="0">
                <a:ln>
                  <a:solidFill>
                    <a:srgbClr val="CC9900"/>
                  </a:solidFill>
                </a:ln>
                <a:solidFill>
                  <a:schemeClr val="accent1"/>
                </a:solidFill>
              </a:rPr>
              <a:t>Practical Security Issues</a:t>
            </a:r>
          </a:p>
        </p:txBody>
      </p:sp>
      <p:sp>
        <p:nvSpPr>
          <p:cNvPr id="3" name="Content Placeholder 2"/>
          <p:cNvSpPr>
            <a:spLocks noGrp="1"/>
          </p:cNvSpPr>
          <p:nvPr>
            <p:ph idx="1"/>
          </p:nvPr>
        </p:nvSpPr>
        <p:spPr>
          <a:xfrm>
            <a:off x="323528" y="1772816"/>
            <a:ext cx="8229600" cy="4419600"/>
          </a:xfrm>
        </p:spPr>
        <p:txBody>
          <a:bodyPr/>
          <a:lstStyle/>
          <a:p>
            <a:pPr eaLnBrk="1" hangingPunct="1">
              <a:buClr>
                <a:schemeClr val="accent1"/>
              </a:buClr>
              <a:buSzPct val="85000"/>
              <a:buFont typeface="Wingdings" pitchFamily="33" charset="2"/>
              <a:buChar char=""/>
              <a:defRPr/>
            </a:pPr>
            <a:r>
              <a:rPr lang="en-US" dirty="0"/>
              <a:t>T</a:t>
            </a:r>
            <a:r>
              <a:rPr lang="en-US" dirty="0" smtClean="0"/>
              <a:t>ypically symmetric encryption is applied to a unit of data larger than a single 64-bit or 128-bit block</a:t>
            </a:r>
          </a:p>
          <a:p>
            <a:pPr eaLnBrk="1" hangingPunct="1">
              <a:buClr>
                <a:schemeClr val="accent1"/>
              </a:buClr>
              <a:buSzPct val="85000"/>
              <a:buFont typeface="Wingdings" pitchFamily="33" charset="2"/>
              <a:buChar char=""/>
              <a:defRPr/>
            </a:pPr>
            <a:r>
              <a:rPr lang="en-US" dirty="0"/>
              <a:t>E</a:t>
            </a:r>
            <a:r>
              <a:rPr lang="en-US" dirty="0" smtClean="0"/>
              <a:t>lectronic codebook (ECB) mode is the simplest approach to multiple-block encryption</a:t>
            </a:r>
          </a:p>
          <a:p>
            <a:pPr lvl="2" eaLnBrk="1" hangingPunct="1">
              <a:buClr>
                <a:schemeClr val="tx1">
                  <a:lumMod val="95000"/>
                </a:schemeClr>
              </a:buClr>
              <a:buSzPct val="80000"/>
              <a:buFont typeface="Wingdings" pitchFamily="33" charset="2"/>
              <a:buChar char=""/>
              <a:defRPr/>
            </a:pPr>
            <a:r>
              <a:rPr lang="en-US" sz="1800" dirty="0"/>
              <a:t>E</a:t>
            </a:r>
            <a:r>
              <a:rPr lang="en-US" sz="1800" dirty="0" smtClean="0"/>
              <a:t>ach block of plaintext is encrypted using the same key</a:t>
            </a:r>
          </a:p>
          <a:p>
            <a:pPr lvl="2" eaLnBrk="1" hangingPunct="1">
              <a:buClr>
                <a:schemeClr val="tx1">
                  <a:lumMod val="95000"/>
                </a:schemeClr>
              </a:buClr>
              <a:buSzPct val="80000"/>
              <a:buFont typeface="Wingdings" pitchFamily="33" charset="2"/>
              <a:buChar char=""/>
              <a:defRPr/>
            </a:pPr>
            <a:r>
              <a:rPr lang="en-US" sz="1800" dirty="0"/>
              <a:t>C</a:t>
            </a:r>
            <a:r>
              <a:rPr lang="en-US" sz="1800" dirty="0" smtClean="0"/>
              <a:t>ryptanalysts may be able to exploit regularities in the plaintext</a:t>
            </a:r>
          </a:p>
          <a:p>
            <a:pPr eaLnBrk="1" hangingPunct="1">
              <a:buClr>
                <a:schemeClr val="accent1"/>
              </a:buClr>
              <a:buSzPct val="85000"/>
              <a:buFont typeface="Wingdings" pitchFamily="33" charset="2"/>
              <a:buChar char=""/>
              <a:defRPr/>
            </a:pPr>
            <a:r>
              <a:rPr lang="en-US" dirty="0"/>
              <a:t>M</a:t>
            </a:r>
            <a:r>
              <a:rPr lang="en-US" dirty="0" smtClean="0"/>
              <a:t>odes of operation</a:t>
            </a:r>
          </a:p>
          <a:p>
            <a:pPr lvl="2" eaLnBrk="1" hangingPunct="1">
              <a:buClr>
                <a:schemeClr val="tx1">
                  <a:lumMod val="95000"/>
                </a:schemeClr>
              </a:buClr>
              <a:buSzPct val="80000"/>
              <a:buFont typeface="Wingdings" pitchFamily="33" charset="2"/>
              <a:buChar char=""/>
              <a:defRPr/>
            </a:pPr>
            <a:r>
              <a:rPr lang="en-US" sz="1800" dirty="0"/>
              <a:t>A</a:t>
            </a:r>
            <a:r>
              <a:rPr lang="en-US" sz="1800" dirty="0" smtClean="0"/>
              <a:t>lternative techniques developed to increase the security     of symmetric block encryption for large sequences</a:t>
            </a:r>
          </a:p>
          <a:p>
            <a:pPr lvl="2" eaLnBrk="1" hangingPunct="1">
              <a:buClr>
                <a:schemeClr val="tx1">
                  <a:lumMod val="95000"/>
                </a:schemeClr>
              </a:buClr>
              <a:buSzPct val="80000"/>
              <a:buFont typeface="Wingdings" pitchFamily="33" charset="2"/>
              <a:buChar char=""/>
              <a:defRPr/>
            </a:pPr>
            <a:r>
              <a:rPr lang="en-US" sz="1800" dirty="0"/>
              <a:t>O</a:t>
            </a:r>
            <a:r>
              <a:rPr lang="en-US" sz="1800" dirty="0" smtClean="0"/>
              <a:t>vercomes the weaknesses of ECB</a:t>
            </a:r>
            <a:endParaRPr lang="en-US" sz="1800" dirty="0"/>
          </a:p>
        </p:txBody>
      </p:sp>
      <p:pic>
        <p:nvPicPr>
          <p:cNvPr id="37893" name="Picture 5"/>
          <p:cNvPicPr>
            <a:picLocks noChangeAspect="1"/>
          </p:cNvPicPr>
          <p:nvPr/>
        </p:nvPicPr>
        <p:blipFill>
          <a:blip r:embed="rId3"/>
          <a:srcRect/>
          <a:stretch>
            <a:fillRect/>
          </a:stretch>
        </p:blipFill>
        <p:spPr bwMode="auto">
          <a:xfrm>
            <a:off x="7391400" y="4276725"/>
            <a:ext cx="2581275" cy="2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p:cNvPicPr>
            <a:picLocks noChangeAspect="1"/>
          </p:cNvPicPr>
          <p:nvPr/>
        </p:nvPicPr>
        <p:blipFill>
          <a:blip r:embed="rId3"/>
          <a:srcRect/>
          <a:stretch>
            <a:fillRect/>
          </a:stretch>
        </p:blipFill>
        <p:spPr bwMode="auto">
          <a:xfrm>
            <a:off x="7020272" y="5085184"/>
            <a:ext cx="1997075" cy="1676400"/>
          </a:xfrm>
          <a:prstGeom prst="rect">
            <a:avLst/>
          </a:prstGeom>
          <a:noFill/>
          <a:ln w="9525">
            <a:noFill/>
            <a:miter lim="800000"/>
            <a:headEnd/>
            <a:tailEnd/>
          </a:ln>
        </p:spPr>
      </p:pic>
      <p:pic>
        <p:nvPicPr>
          <p:cNvPr id="2" name="Picture 1" descr="f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624" y="0"/>
            <a:ext cx="5299364" cy="6858000"/>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87624" y="404664"/>
            <a:ext cx="8229600" cy="1143000"/>
          </a:xfrm>
        </p:spPr>
        <p:txBody>
          <a:bodyPr/>
          <a:lstStyle/>
          <a:p>
            <a:pPr eaLnBrk="1" hangingPunct="1">
              <a:defRPr/>
            </a:pPr>
            <a:r>
              <a:rPr lang="en-US" dirty="0" smtClean="0">
                <a:solidFill>
                  <a:schemeClr val="accent2">
                    <a:lumMod val="40000"/>
                    <a:lumOff val="60000"/>
                  </a:schemeClr>
                </a:solidFill>
              </a:rPr>
              <a:t>Block &amp; Stream Ciphers</a:t>
            </a:r>
            <a:endParaRPr lang="en-US" dirty="0">
              <a:solidFill>
                <a:schemeClr val="accent2">
                  <a:lumMod val="40000"/>
                  <a:lumOff val="60000"/>
                </a:schemeClr>
              </a:solidFill>
            </a:endParaRPr>
          </a:p>
        </p:txBody>
      </p:sp>
      <p:graphicFrame>
        <p:nvGraphicFramePr>
          <p:cNvPr id="12" name="Diagram 11"/>
          <p:cNvGraphicFramePr/>
          <p:nvPr>
            <p:extLst>
              <p:ext uri="{D42A27DB-BD31-4B8C-83A1-F6EECF244321}">
                <p14:modId xmlns:p14="http://schemas.microsoft.com/office/powerpoint/2010/main" val="2109363092"/>
              </p:ext>
            </p:extLst>
          </p:nvPr>
        </p:nvGraphicFramePr>
        <p:xfrm>
          <a:off x="990600" y="1981200"/>
          <a:ext cx="7162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988" name="Picture 12"/>
          <p:cNvPicPr>
            <a:picLocks noChangeAspect="1"/>
          </p:cNvPicPr>
          <p:nvPr/>
        </p:nvPicPr>
        <p:blipFill>
          <a:blip r:embed="rId8"/>
          <a:srcRect/>
          <a:stretch>
            <a:fillRect/>
          </a:stretch>
        </p:blipFill>
        <p:spPr bwMode="auto">
          <a:xfrm>
            <a:off x="0" y="0"/>
            <a:ext cx="1447800" cy="1998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554569" y="-99392"/>
            <a:ext cx="8229600" cy="1600200"/>
          </a:xfrm>
        </p:spPr>
        <p:txBody>
          <a:bodyPr/>
          <a:lstStyle/>
          <a:p>
            <a:pPr eaLnBrk="1" fontAlgn="auto" hangingPunct="1">
              <a:spcAft>
                <a:spcPts val="0"/>
              </a:spcAft>
              <a:defRPr/>
            </a:pPr>
            <a:r>
              <a:rPr lang="en-US" sz="5400" dirty="0">
                <a:solidFill>
                  <a:schemeClr val="accent6">
                    <a:lumMod val="40000"/>
                    <a:lumOff val="60000"/>
                  </a:schemeClr>
                </a:solidFill>
                <a:ea typeface="+mj-ea"/>
                <a:cs typeface="+mj-cs"/>
              </a:rPr>
              <a:t>Message </a:t>
            </a:r>
            <a:r>
              <a:rPr lang="en-US" sz="5400" dirty="0" smtClean="0">
                <a:solidFill>
                  <a:schemeClr val="accent6">
                    <a:lumMod val="40000"/>
                    <a:lumOff val="60000"/>
                  </a:schemeClr>
                </a:solidFill>
                <a:ea typeface="+mj-ea"/>
                <a:cs typeface="+mj-cs"/>
              </a:rPr>
              <a:t>Authentication</a:t>
            </a:r>
            <a:endParaRPr lang="en-US" sz="2800"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65250861"/>
              </p:ext>
            </p:extLst>
          </p:nvPr>
        </p:nvGraphicFramePr>
        <p:xfrm>
          <a:off x="554569" y="1628800"/>
          <a:ext cx="7848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p:cNvSpPr txBox="1">
            <a:spLocks noChangeArrowheads="1"/>
          </p:cNvSpPr>
          <p:nvPr/>
        </p:nvSpPr>
        <p:spPr>
          <a:xfrm>
            <a:off x="17900" y="5157192"/>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defRPr/>
            </a:pPr>
            <a:r>
              <a:rPr lang="en-US" sz="2800" dirty="0" smtClean="0">
                <a:solidFill>
                  <a:schemeClr val="accent6">
                    <a:lumMod val="40000"/>
                    <a:lumOff val="60000"/>
                  </a:schemeClr>
                </a:solidFill>
              </a:rPr>
              <a:t>E.g. MAC, Hash</a:t>
            </a:r>
            <a:endParaRPr lang="en-US" sz="2800" dirty="0">
              <a:solidFill>
                <a:schemeClr val="accent6">
                  <a:lumMod val="40000"/>
                  <a:lumOff val="60000"/>
                </a:schemeClr>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pPr eaLnBrk="1" hangingPunct="1">
              <a:defRPr/>
            </a:pPr>
            <a:r>
              <a:rPr lang="en-US" dirty="0" smtClean="0">
                <a:ln>
                  <a:solidFill>
                    <a:srgbClr val="CC9900"/>
                  </a:solidFill>
                </a:ln>
                <a:solidFill>
                  <a:schemeClr val="accent1"/>
                </a:solidFill>
              </a:rPr>
              <a:t>MAC</a:t>
            </a:r>
            <a:endParaRPr lang="en-US" dirty="0">
              <a:ln>
                <a:solidFill>
                  <a:srgbClr val="CC9900"/>
                </a:solidFill>
              </a:ln>
              <a:solidFill>
                <a:schemeClr val="accent1"/>
              </a:solidFill>
            </a:endParaRPr>
          </a:p>
        </p:txBody>
      </p:sp>
      <p:sp>
        <p:nvSpPr>
          <p:cNvPr id="3" name="Content Placeholder 2"/>
          <p:cNvSpPr>
            <a:spLocks noGrp="1"/>
          </p:cNvSpPr>
          <p:nvPr>
            <p:ph idx="1"/>
          </p:nvPr>
        </p:nvSpPr>
        <p:spPr>
          <a:xfrm>
            <a:off x="323528" y="1772816"/>
            <a:ext cx="8229600" cy="4419600"/>
          </a:xfrm>
        </p:spPr>
        <p:txBody>
          <a:bodyPr/>
          <a:lstStyle/>
          <a:p>
            <a:pPr>
              <a:buClr>
                <a:schemeClr val="accent1"/>
              </a:buClr>
              <a:buSzPct val="85000"/>
              <a:buFont typeface="Wingdings" pitchFamily="33" charset="2"/>
              <a:buChar char=""/>
              <a:defRPr/>
            </a:pPr>
            <a:r>
              <a:rPr lang="en-US" dirty="0"/>
              <a:t>condenses arbitrary message to fixed </a:t>
            </a:r>
            <a:r>
              <a:rPr lang="en-US" dirty="0" smtClean="0"/>
              <a:t>size</a:t>
            </a:r>
          </a:p>
          <a:p>
            <a:pPr>
              <a:buClr>
                <a:schemeClr val="accent1"/>
              </a:buClr>
              <a:buSzPct val="85000"/>
              <a:buFont typeface="Wingdings" pitchFamily="33" charset="2"/>
              <a:buChar char=""/>
              <a:defRPr/>
            </a:pPr>
            <a:r>
              <a:rPr lang="en-US" dirty="0" smtClean="0"/>
              <a:t>A secret key is used</a:t>
            </a:r>
            <a:endParaRPr lang="en-US" dirty="0"/>
          </a:p>
          <a:p>
            <a:pPr>
              <a:buClr>
                <a:schemeClr val="accent1"/>
              </a:buClr>
              <a:buSzPct val="85000"/>
              <a:buFont typeface="Wingdings" pitchFamily="33" charset="2"/>
              <a:buChar char=""/>
              <a:defRPr/>
            </a:pPr>
            <a:r>
              <a:rPr lang="en-US" dirty="0" smtClean="0"/>
              <a:t>MAC </a:t>
            </a:r>
            <a:r>
              <a:rPr lang="en-US" dirty="0"/>
              <a:t>= </a:t>
            </a:r>
            <a:r>
              <a:rPr lang="en-US" dirty="0" smtClean="0"/>
              <a:t>H(M,K) </a:t>
            </a:r>
            <a:endParaRPr lang="en-US" dirty="0"/>
          </a:p>
          <a:p>
            <a:pPr>
              <a:buClr>
                <a:schemeClr val="accent1"/>
              </a:buClr>
              <a:buSzPct val="85000"/>
              <a:buFont typeface="Wingdings" pitchFamily="33" charset="2"/>
              <a:buChar char=""/>
              <a:defRPr/>
            </a:pPr>
            <a:r>
              <a:rPr lang="en-US" dirty="0" smtClean="0"/>
              <a:t>usually </a:t>
            </a:r>
            <a:r>
              <a:rPr lang="en-US" dirty="0"/>
              <a:t>assume hash function is public</a:t>
            </a:r>
          </a:p>
          <a:p>
            <a:pPr>
              <a:buClr>
                <a:schemeClr val="accent1"/>
              </a:buClr>
              <a:buSzPct val="85000"/>
              <a:buFont typeface="Wingdings" pitchFamily="33" charset="2"/>
              <a:buChar char=""/>
              <a:defRPr/>
            </a:pPr>
            <a:r>
              <a:rPr lang="en-US" dirty="0" smtClean="0"/>
              <a:t>MAC </a:t>
            </a:r>
            <a:r>
              <a:rPr lang="en-US" dirty="0"/>
              <a:t>used to detect changes to </a:t>
            </a:r>
            <a:r>
              <a:rPr lang="en-US" dirty="0" smtClean="0"/>
              <a:t>message</a:t>
            </a:r>
          </a:p>
          <a:p>
            <a:pPr>
              <a:buClr>
                <a:schemeClr val="accent1"/>
              </a:buClr>
              <a:buSzPct val="85000"/>
              <a:buFont typeface="Wingdings" pitchFamily="33" charset="2"/>
              <a:buChar char=""/>
              <a:defRPr/>
            </a:pPr>
            <a:r>
              <a:rPr lang="en-US" dirty="0" err="1" smtClean="0"/>
              <a:t>E.g</a:t>
            </a:r>
            <a:r>
              <a:rPr lang="en-US" dirty="0" smtClean="0"/>
              <a:t> HMAC</a:t>
            </a:r>
            <a:endParaRPr lang="en-US" dirty="0"/>
          </a:p>
        </p:txBody>
      </p:sp>
      <p:pic>
        <p:nvPicPr>
          <p:cNvPr id="37893" name="Picture 5"/>
          <p:cNvPicPr>
            <a:picLocks noChangeAspect="1"/>
          </p:cNvPicPr>
          <p:nvPr/>
        </p:nvPicPr>
        <p:blipFill>
          <a:blip r:embed="rId3"/>
          <a:srcRect/>
          <a:stretch>
            <a:fillRect/>
          </a:stretch>
        </p:blipFill>
        <p:spPr bwMode="auto">
          <a:xfrm>
            <a:off x="7391400" y="4276725"/>
            <a:ext cx="2581275" cy="2581275"/>
          </a:xfrm>
          <a:prstGeom prst="rect">
            <a:avLst/>
          </a:prstGeom>
          <a:noFill/>
          <a:ln w="9525">
            <a:noFill/>
            <a:miter lim="800000"/>
            <a:headEnd/>
            <a:tailEnd/>
          </a:ln>
        </p:spPr>
      </p:pic>
    </p:spTree>
    <p:extLst>
      <p:ext uri="{BB962C8B-B14F-4D97-AF65-F5344CB8AC3E}">
        <p14:creationId xmlns:p14="http://schemas.microsoft.com/office/powerpoint/2010/main" val="3233450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7428" t="4689" r="8070" b="7531"/>
          <a:stretch/>
        </p:blipFill>
        <p:spPr>
          <a:xfrm>
            <a:off x="467544" y="188640"/>
            <a:ext cx="8159546" cy="6549672"/>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pPr eaLnBrk="1" hangingPunct="1">
              <a:defRPr/>
            </a:pPr>
            <a:r>
              <a:rPr lang="en-US" dirty="0" smtClean="0">
                <a:ln>
                  <a:solidFill>
                    <a:srgbClr val="CC9900"/>
                  </a:solidFill>
                </a:ln>
                <a:solidFill>
                  <a:schemeClr val="accent1"/>
                </a:solidFill>
              </a:rPr>
              <a:t>Hash Functions</a:t>
            </a:r>
            <a:endParaRPr lang="en-US" dirty="0">
              <a:ln>
                <a:solidFill>
                  <a:srgbClr val="CC9900"/>
                </a:solidFill>
              </a:ln>
              <a:solidFill>
                <a:schemeClr val="accent1"/>
              </a:solidFill>
            </a:endParaRPr>
          </a:p>
        </p:txBody>
      </p:sp>
      <p:sp>
        <p:nvSpPr>
          <p:cNvPr id="3" name="Content Placeholder 2"/>
          <p:cNvSpPr>
            <a:spLocks noGrp="1"/>
          </p:cNvSpPr>
          <p:nvPr>
            <p:ph idx="1"/>
          </p:nvPr>
        </p:nvSpPr>
        <p:spPr>
          <a:xfrm>
            <a:off x="323528" y="1772816"/>
            <a:ext cx="8229600" cy="4419600"/>
          </a:xfrm>
        </p:spPr>
        <p:txBody>
          <a:bodyPr/>
          <a:lstStyle/>
          <a:p>
            <a:pPr>
              <a:buClr>
                <a:schemeClr val="accent1"/>
              </a:buClr>
              <a:buSzPct val="85000"/>
              <a:buFont typeface="Wingdings" pitchFamily="33" charset="2"/>
              <a:buChar char=""/>
              <a:defRPr/>
            </a:pPr>
            <a:r>
              <a:rPr lang="en-US" dirty="0"/>
              <a:t>condenses arbitrary message to fixed size</a:t>
            </a:r>
          </a:p>
          <a:p>
            <a:pPr>
              <a:buClr>
                <a:schemeClr val="accent1"/>
              </a:buClr>
              <a:buSzPct val="85000"/>
              <a:buFont typeface="Wingdings" pitchFamily="33" charset="2"/>
              <a:buChar char=""/>
              <a:defRPr/>
            </a:pPr>
            <a:r>
              <a:rPr lang="en-US" dirty="0"/>
              <a:t>h = H(M) </a:t>
            </a:r>
          </a:p>
          <a:p>
            <a:pPr>
              <a:buClr>
                <a:schemeClr val="accent1"/>
              </a:buClr>
              <a:buSzPct val="85000"/>
              <a:buFont typeface="Wingdings" pitchFamily="33" charset="2"/>
              <a:buChar char=""/>
              <a:defRPr/>
            </a:pPr>
            <a:r>
              <a:rPr lang="en-US" dirty="0"/>
              <a:t>No secret key needed</a:t>
            </a:r>
          </a:p>
          <a:p>
            <a:pPr>
              <a:buClr>
                <a:schemeClr val="accent1"/>
              </a:buClr>
              <a:buSzPct val="85000"/>
              <a:buFont typeface="Wingdings" pitchFamily="33" charset="2"/>
              <a:buChar char=""/>
              <a:defRPr/>
            </a:pPr>
            <a:r>
              <a:rPr lang="en-US" dirty="0"/>
              <a:t>usually assume hash function is public</a:t>
            </a:r>
          </a:p>
          <a:p>
            <a:pPr>
              <a:buClr>
                <a:schemeClr val="accent1"/>
              </a:buClr>
              <a:buSzPct val="85000"/>
              <a:buFont typeface="Wingdings" pitchFamily="33" charset="2"/>
              <a:buChar char=""/>
              <a:defRPr/>
            </a:pPr>
            <a:r>
              <a:rPr lang="en-US" dirty="0"/>
              <a:t>hash used to detect changes to </a:t>
            </a:r>
            <a:r>
              <a:rPr lang="en-US" dirty="0" smtClean="0"/>
              <a:t>message</a:t>
            </a:r>
          </a:p>
          <a:p>
            <a:pPr>
              <a:buClr>
                <a:schemeClr val="accent1"/>
              </a:buClr>
              <a:buSzPct val="85000"/>
              <a:buFont typeface="Wingdings" pitchFamily="33" charset="2"/>
              <a:buChar char=""/>
              <a:defRPr/>
            </a:pPr>
            <a:r>
              <a:rPr lang="en-US" dirty="0" err="1" smtClean="0"/>
              <a:t>E.g</a:t>
            </a:r>
            <a:r>
              <a:rPr lang="en-US" dirty="0" smtClean="0"/>
              <a:t> SHA (secure hash algorithm)</a:t>
            </a:r>
            <a:endParaRPr lang="en-US" dirty="0"/>
          </a:p>
        </p:txBody>
      </p:sp>
      <p:pic>
        <p:nvPicPr>
          <p:cNvPr id="37893" name="Picture 5"/>
          <p:cNvPicPr>
            <a:picLocks noChangeAspect="1"/>
          </p:cNvPicPr>
          <p:nvPr/>
        </p:nvPicPr>
        <p:blipFill>
          <a:blip r:embed="rId3"/>
          <a:srcRect/>
          <a:stretch>
            <a:fillRect/>
          </a:stretch>
        </p:blipFill>
        <p:spPr bwMode="auto">
          <a:xfrm>
            <a:off x="7391400" y="4276725"/>
            <a:ext cx="2581275" cy="2581275"/>
          </a:xfrm>
          <a:prstGeom prst="rect">
            <a:avLst/>
          </a:prstGeom>
          <a:noFill/>
          <a:ln w="9525">
            <a:noFill/>
            <a:miter lim="800000"/>
            <a:headEnd/>
            <a:tailEnd/>
          </a:ln>
        </p:spPr>
      </p:pic>
    </p:spTree>
    <p:extLst>
      <p:ext uri="{BB962C8B-B14F-4D97-AF65-F5344CB8AC3E}">
        <p14:creationId xmlns:p14="http://schemas.microsoft.com/office/powerpoint/2010/main" val="4095658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27384"/>
            <a:ext cx="5299364" cy="6858000"/>
          </a:xfrm>
          <a:prstGeom prst="rect">
            <a:avLst/>
          </a:prstGeom>
          <a:solidFill>
            <a:schemeClr val="tx1"/>
          </a:solidFill>
        </p:spPr>
      </p:pic>
    </p:spTree>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36512" y="-315416"/>
            <a:ext cx="9180512" cy="1600200"/>
          </a:xfrm>
        </p:spPr>
        <p:txBody>
          <a:bodyPr/>
          <a:lstStyle/>
          <a:p>
            <a:pPr eaLnBrk="1" fontAlgn="auto" hangingPunct="1">
              <a:spcAft>
                <a:spcPts val="0"/>
              </a:spcAft>
              <a:defRPr/>
            </a:pPr>
            <a:r>
              <a:rPr lang="en-US" dirty="0">
                <a:solidFill>
                  <a:schemeClr val="accent6">
                    <a:lumMod val="20000"/>
                    <a:lumOff val="80000"/>
                  </a:schemeClr>
                </a:solidFill>
                <a:effectLst>
                  <a:outerShdw blurRad="38100" dist="38100" dir="2700000" algn="tl">
                    <a:srgbClr val="000000">
                      <a:alpha val="43137"/>
                    </a:srgbClr>
                  </a:outerShdw>
                </a:effectLst>
                <a:ea typeface="+mj-ea"/>
                <a:cs typeface="+mj-cs"/>
              </a:rPr>
              <a:t>Hash Function Requirements</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1698230765"/>
              </p:ext>
            </p:extLst>
          </p:nvPr>
        </p:nvGraphicFramePr>
        <p:xfrm>
          <a:off x="179512" y="1484784"/>
          <a:ext cx="871296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411163" y="1339850"/>
            <a:ext cx="8229600"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eaLnBrk="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a:solidFill>
                  <a:schemeClr val="bg1"/>
                </a:solidFill>
                <a:latin typeface="Arial" panose="020B0604020202020204" pitchFamily="34" charset="0"/>
                <a:ea typeface="Microsoft YaHei" panose="020B0503020204020204" pitchFamily="34" charset="-122"/>
              </a:defRPr>
            </a:lvl1pPr>
            <a:lvl2pPr eaLnBrk="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a:solidFill>
                  <a:schemeClr val="bg1"/>
                </a:solidFill>
                <a:latin typeface="Arial" panose="020B0604020202020204" pitchFamily="34" charset="0"/>
                <a:ea typeface="Microsoft YaHei" panose="020B0503020204020204" pitchFamily="34" charset="-122"/>
              </a:defRPr>
            </a:lvl2pPr>
            <a:lvl3pPr eaLnBrk="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a:solidFill>
                  <a:schemeClr val="bg1"/>
                </a:solidFill>
                <a:latin typeface="Arial" panose="020B0604020202020204" pitchFamily="34" charset="0"/>
                <a:ea typeface="Microsoft YaHei" panose="020B0503020204020204" pitchFamily="34" charset="-122"/>
              </a:defRPr>
            </a:lvl3pPr>
            <a:lvl4pPr eaLnBrk="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a:solidFill>
                  <a:schemeClr val="bg1"/>
                </a:solidFill>
                <a:latin typeface="Arial" panose="020B0604020202020204" pitchFamily="34" charset="0"/>
                <a:ea typeface="Microsoft YaHei" panose="020B0503020204020204" pitchFamily="34" charset="-122"/>
              </a:defRPr>
            </a:lvl4pPr>
            <a:lvl5pPr eaLnBrk="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a:solidFill>
                  <a:schemeClr val="bg1"/>
                </a:solidFill>
                <a:latin typeface="Arial" panose="020B0604020202020204" pitchFamily="34" charset="0"/>
                <a:ea typeface="Microsoft YaHei" panose="020B0503020204020204" pitchFamily="34" charset="-122"/>
              </a:defRPr>
            </a:lvl9pPr>
          </a:lstStyle>
          <a:p>
            <a:pPr eaLnBrk="1" hangingPunct="1">
              <a:lnSpc>
                <a:spcPct val="80000"/>
              </a:lnSpc>
              <a:spcBef>
                <a:spcPts val="638"/>
              </a:spcBef>
              <a:spcAft>
                <a:spcPts val="1200"/>
              </a:spcAft>
              <a:buClr>
                <a:srgbClr val="5FAFFF"/>
              </a:buClr>
              <a:buSzPct val="80000"/>
              <a:buFont typeface="Wingdings" panose="05000000000000000000" pitchFamily="2" charset="2"/>
              <a:buChar char=""/>
            </a:pPr>
            <a:r>
              <a:rPr lang="en-AU" altLang="en-US" sz="2400" b="1" dirty="0">
                <a:solidFill>
                  <a:srgbClr val="FFFFFF"/>
                </a:solidFill>
                <a:ea typeface="ＭＳ Ｐゴシック" panose="020B0600070205080204" pitchFamily="34" charset="-128"/>
              </a:rPr>
              <a:t>plaintext</a:t>
            </a:r>
            <a:r>
              <a:rPr lang="en-AU" altLang="en-US" sz="2400" dirty="0">
                <a:solidFill>
                  <a:srgbClr val="FFFFFF"/>
                </a:solidFill>
                <a:ea typeface="ＭＳ Ｐゴシック" panose="020B0600070205080204" pitchFamily="34" charset="-128"/>
              </a:rPr>
              <a:t> - original message </a:t>
            </a:r>
          </a:p>
          <a:p>
            <a:pPr eaLnBrk="1" hangingPunct="1">
              <a:lnSpc>
                <a:spcPct val="80000"/>
              </a:lnSpc>
              <a:spcBef>
                <a:spcPts val="638"/>
              </a:spcBef>
              <a:spcAft>
                <a:spcPts val="1200"/>
              </a:spcAft>
              <a:buClr>
                <a:srgbClr val="5FAFFF"/>
              </a:buClr>
              <a:buSzPct val="80000"/>
              <a:buFont typeface="Wingdings" panose="05000000000000000000" pitchFamily="2" charset="2"/>
              <a:buChar char=""/>
            </a:pPr>
            <a:r>
              <a:rPr lang="en-AU" altLang="en-US" sz="2400" b="1" dirty="0" err="1">
                <a:solidFill>
                  <a:srgbClr val="FFFFFF"/>
                </a:solidFill>
                <a:ea typeface="ＭＳ Ｐゴシック" panose="020B0600070205080204" pitchFamily="34" charset="-128"/>
              </a:rPr>
              <a:t>ciphertext</a:t>
            </a:r>
            <a:r>
              <a:rPr lang="en-AU" altLang="en-US" sz="2400" dirty="0">
                <a:solidFill>
                  <a:srgbClr val="FFFFFF"/>
                </a:solidFill>
                <a:ea typeface="ＭＳ Ｐゴシック" panose="020B0600070205080204" pitchFamily="34" charset="-128"/>
              </a:rPr>
              <a:t> - coded message </a:t>
            </a:r>
          </a:p>
          <a:p>
            <a:pPr eaLnBrk="1" hangingPunct="1">
              <a:lnSpc>
                <a:spcPct val="80000"/>
              </a:lnSpc>
              <a:spcBef>
                <a:spcPts val="638"/>
              </a:spcBef>
              <a:spcAft>
                <a:spcPts val="1200"/>
              </a:spcAft>
              <a:buClr>
                <a:srgbClr val="5FAFFF"/>
              </a:buClr>
              <a:buSzPct val="80000"/>
              <a:buFont typeface="Wingdings" panose="05000000000000000000" pitchFamily="2" charset="2"/>
              <a:buChar char=""/>
            </a:pPr>
            <a:r>
              <a:rPr lang="en-AU" altLang="en-US" sz="2400" b="1" dirty="0">
                <a:solidFill>
                  <a:srgbClr val="FFFFFF"/>
                </a:solidFill>
                <a:ea typeface="ＭＳ Ｐゴシック" panose="020B0600070205080204" pitchFamily="34" charset="-128"/>
              </a:rPr>
              <a:t>cipher</a:t>
            </a:r>
            <a:r>
              <a:rPr lang="en-AU" altLang="en-US" sz="2400" dirty="0">
                <a:solidFill>
                  <a:srgbClr val="FFFFFF"/>
                </a:solidFill>
                <a:ea typeface="ＭＳ Ｐゴシック" panose="020B0600070205080204" pitchFamily="34" charset="-128"/>
              </a:rPr>
              <a:t> - algorithm for transforming plaintext to </a:t>
            </a:r>
            <a:r>
              <a:rPr lang="en-AU" altLang="en-US" sz="2400" dirty="0" err="1">
                <a:solidFill>
                  <a:srgbClr val="FFFFFF"/>
                </a:solidFill>
                <a:ea typeface="ＭＳ Ｐゴシック" panose="020B0600070205080204" pitchFamily="34" charset="-128"/>
              </a:rPr>
              <a:t>ciphertext</a:t>
            </a:r>
            <a:r>
              <a:rPr lang="en-AU" altLang="en-US" sz="2400" dirty="0">
                <a:solidFill>
                  <a:srgbClr val="FFFFFF"/>
                </a:solidFill>
                <a:ea typeface="ＭＳ Ｐゴシック" panose="020B0600070205080204" pitchFamily="34" charset="-128"/>
              </a:rPr>
              <a:t> </a:t>
            </a:r>
          </a:p>
          <a:p>
            <a:pPr eaLnBrk="1" hangingPunct="1">
              <a:lnSpc>
                <a:spcPct val="80000"/>
              </a:lnSpc>
              <a:spcBef>
                <a:spcPts val="638"/>
              </a:spcBef>
              <a:spcAft>
                <a:spcPts val="1200"/>
              </a:spcAft>
              <a:buClr>
                <a:srgbClr val="5FAFFF"/>
              </a:buClr>
              <a:buSzPct val="80000"/>
              <a:buFont typeface="Wingdings" panose="05000000000000000000" pitchFamily="2" charset="2"/>
              <a:buChar char=""/>
            </a:pPr>
            <a:r>
              <a:rPr lang="en-AU" altLang="en-US" sz="2400" b="1" dirty="0">
                <a:solidFill>
                  <a:srgbClr val="FFFFFF"/>
                </a:solidFill>
                <a:ea typeface="ＭＳ Ｐゴシック" panose="020B0600070205080204" pitchFamily="34" charset="-128"/>
              </a:rPr>
              <a:t>key</a:t>
            </a:r>
            <a:r>
              <a:rPr lang="en-AU" altLang="en-US" sz="2400" dirty="0">
                <a:solidFill>
                  <a:srgbClr val="FFFFFF"/>
                </a:solidFill>
                <a:ea typeface="ＭＳ Ｐゴシック" panose="020B0600070205080204" pitchFamily="34" charset="-128"/>
              </a:rPr>
              <a:t> - info used in cipher known only to sender/receiver </a:t>
            </a:r>
          </a:p>
          <a:p>
            <a:pPr eaLnBrk="1" hangingPunct="1">
              <a:lnSpc>
                <a:spcPct val="80000"/>
              </a:lnSpc>
              <a:spcBef>
                <a:spcPts val="638"/>
              </a:spcBef>
              <a:spcAft>
                <a:spcPts val="1200"/>
              </a:spcAft>
              <a:buClr>
                <a:srgbClr val="5FAFFF"/>
              </a:buClr>
              <a:buSzPct val="80000"/>
              <a:buFont typeface="Wingdings" panose="05000000000000000000" pitchFamily="2" charset="2"/>
              <a:buChar char=""/>
            </a:pPr>
            <a:r>
              <a:rPr lang="en-AU" altLang="en-US" sz="2400" b="1" dirty="0">
                <a:solidFill>
                  <a:srgbClr val="FFFFFF"/>
                </a:solidFill>
                <a:ea typeface="ＭＳ Ｐゴシック" panose="020B0600070205080204" pitchFamily="34" charset="-128"/>
              </a:rPr>
              <a:t>encipher (encrypt)</a:t>
            </a:r>
            <a:r>
              <a:rPr lang="en-AU" altLang="en-US" sz="2400" dirty="0">
                <a:solidFill>
                  <a:srgbClr val="FFFFFF"/>
                </a:solidFill>
                <a:ea typeface="ＭＳ Ｐゴシック" panose="020B0600070205080204" pitchFamily="34" charset="-128"/>
              </a:rPr>
              <a:t> - converting plaintext to </a:t>
            </a:r>
            <a:r>
              <a:rPr lang="en-AU" altLang="en-US" sz="2400" dirty="0" err="1">
                <a:solidFill>
                  <a:srgbClr val="FFFFFF"/>
                </a:solidFill>
                <a:ea typeface="ＭＳ Ｐゴシック" panose="020B0600070205080204" pitchFamily="34" charset="-128"/>
              </a:rPr>
              <a:t>ciphertext</a:t>
            </a:r>
            <a:endParaRPr lang="en-AU" altLang="en-US" sz="2400" dirty="0">
              <a:solidFill>
                <a:srgbClr val="FFFFFF"/>
              </a:solidFill>
              <a:ea typeface="ＭＳ Ｐゴシック" panose="020B0600070205080204" pitchFamily="34" charset="-128"/>
            </a:endParaRPr>
          </a:p>
          <a:p>
            <a:pPr eaLnBrk="1" hangingPunct="1">
              <a:lnSpc>
                <a:spcPct val="80000"/>
              </a:lnSpc>
              <a:spcBef>
                <a:spcPts val="638"/>
              </a:spcBef>
              <a:spcAft>
                <a:spcPts val="1200"/>
              </a:spcAft>
              <a:buClr>
                <a:srgbClr val="5FAFFF"/>
              </a:buClr>
              <a:buSzPct val="80000"/>
              <a:buFont typeface="Wingdings" panose="05000000000000000000" pitchFamily="2" charset="2"/>
              <a:buChar char=""/>
            </a:pPr>
            <a:r>
              <a:rPr lang="en-AU" altLang="en-US" sz="2400" b="1" dirty="0">
                <a:solidFill>
                  <a:srgbClr val="FFFFFF"/>
                </a:solidFill>
                <a:ea typeface="ＭＳ Ｐゴシック" panose="020B0600070205080204" pitchFamily="34" charset="-128"/>
              </a:rPr>
              <a:t>decipher (decrypt)-</a:t>
            </a:r>
            <a:r>
              <a:rPr lang="en-AU" altLang="en-US" sz="2400" dirty="0">
                <a:solidFill>
                  <a:srgbClr val="FFFFFF"/>
                </a:solidFill>
                <a:ea typeface="ＭＳ Ｐゴシック" panose="020B0600070205080204" pitchFamily="34" charset="-128"/>
              </a:rPr>
              <a:t> recovering plaintext from </a:t>
            </a:r>
            <a:r>
              <a:rPr lang="en-AU" altLang="en-US" sz="2400" dirty="0" err="1">
                <a:solidFill>
                  <a:srgbClr val="FFFFFF"/>
                </a:solidFill>
                <a:ea typeface="ＭＳ Ｐゴシック" panose="020B0600070205080204" pitchFamily="34" charset="-128"/>
              </a:rPr>
              <a:t>ciphertext</a:t>
            </a:r>
            <a:r>
              <a:rPr lang="en-AU" altLang="en-US" sz="2400" dirty="0">
                <a:solidFill>
                  <a:srgbClr val="FFFFFF"/>
                </a:solidFill>
                <a:ea typeface="ＭＳ Ｐゴシック" panose="020B0600070205080204" pitchFamily="34" charset="-128"/>
              </a:rPr>
              <a:t> </a:t>
            </a:r>
          </a:p>
          <a:p>
            <a:pPr eaLnBrk="1" hangingPunct="1">
              <a:lnSpc>
                <a:spcPct val="80000"/>
              </a:lnSpc>
              <a:spcBef>
                <a:spcPts val="638"/>
              </a:spcBef>
              <a:spcAft>
                <a:spcPts val="1200"/>
              </a:spcAft>
              <a:buClr>
                <a:srgbClr val="5FAFFF"/>
              </a:buClr>
              <a:buSzPct val="80000"/>
              <a:buFont typeface="Wingdings" panose="05000000000000000000" pitchFamily="2" charset="2"/>
              <a:buChar char=""/>
            </a:pPr>
            <a:r>
              <a:rPr lang="en-AU" altLang="en-US" sz="2400" b="1" dirty="0">
                <a:solidFill>
                  <a:srgbClr val="FFFFFF"/>
                </a:solidFill>
                <a:ea typeface="ＭＳ Ｐゴシック" panose="020B0600070205080204" pitchFamily="34" charset="-128"/>
              </a:rPr>
              <a:t>cryptography</a:t>
            </a:r>
            <a:r>
              <a:rPr lang="en-AU" altLang="en-US" sz="2400" dirty="0">
                <a:solidFill>
                  <a:srgbClr val="FFFFFF"/>
                </a:solidFill>
                <a:ea typeface="ＭＳ Ｐゴシック" panose="020B0600070205080204" pitchFamily="34" charset="-128"/>
              </a:rPr>
              <a:t> - study of encryption principles/methods</a:t>
            </a:r>
          </a:p>
          <a:p>
            <a:pPr eaLnBrk="1" hangingPunct="1">
              <a:lnSpc>
                <a:spcPct val="80000"/>
              </a:lnSpc>
              <a:spcBef>
                <a:spcPts val="638"/>
              </a:spcBef>
              <a:spcAft>
                <a:spcPts val="1200"/>
              </a:spcAft>
              <a:buClr>
                <a:srgbClr val="5FAFFF"/>
              </a:buClr>
              <a:buSzPct val="80000"/>
              <a:buFont typeface="Wingdings" panose="05000000000000000000" pitchFamily="2" charset="2"/>
              <a:buChar char=""/>
            </a:pPr>
            <a:r>
              <a:rPr lang="en-AU" altLang="en-US" sz="2400" b="1" dirty="0">
                <a:solidFill>
                  <a:srgbClr val="FFFFFF"/>
                </a:solidFill>
                <a:ea typeface="ＭＳ Ｐゴシック" panose="020B0600070205080204" pitchFamily="34" charset="-128"/>
              </a:rPr>
              <a:t>cryptanalysis (codebreaking)</a:t>
            </a:r>
            <a:r>
              <a:rPr lang="en-AU" altLang="en-US" sz="2400" dirty="0">
                <a:solidFill>
                  <a:srgbClr val="FFFFFF"/>
                </a:solidFill>
                <a:ea typeface="ＭＳ Ｐゴシック" panose="020B0600070205080204" pitchFamily="34" charset="-128"/>
              </a:rPr>
              <a:t> - study of principles/ methods of deciphering </a:t>
            </a:r>
            <a:r>
              <a:rPr lang="en-AU" altLang="en-US" sz="2400" dirty="0" err="1">
                <a:solidFill>
                  <a:srgbClr val="FFFFFF"/>
                </a:solidFill>
                <a:ea typeface="ＭＳ Ｐゴシック" panose="020B0600070205080204" pitchFamily="34" charset="-128"/>
              </a:rPr>
              <a:t>ciphertext</a:t>
            </a:r>
            <a:r>
              <a:rPr lang="en-AU" altLang="en-US" sz="2400" dirty="0">
                <a:solidFill>
                  <a:srgbClr val="FFFFFF"/>
                </a:solidFill>
                <a:ea typeface="ＭＳ Ｐゴシック" panose="020B0600070205080204" pitchFamily="34" charset="-128"/>
              </a:rPr>
              <a:t> </a:t>
            </a:r>
            <a:r>
              <a:rPr lang="en-AU" altLang="en-US" sz="2400" i="1" dirty="0">
                <a:solidFill>
                  <a:srgbClr val="FFFF00"/>
                </a:solidFill>
                <a:ea typeface="ＭＳ Ｐゴシック" panose="020B0600070205080204" pitchFamily="34" charset="-128"/>
              </a:rPr>
              <a:t>without</a:t>
            </a:r>
            <a:r>
              <a:rPr lang="en-AU" altLang="en-US" sz="2400" dirty="0">
                <a:solidFill>
                  <a:srgbClr val="FFFF00"/>
                </a:solidFill>
                <a:ea typeface="ＭＳ Ｐゴシック" panose="020B0600070205080204" pitchFamily="34" charset="-128"/>
              </a:rPr>
              <a:t> knowing key</a:t>
            </a:r>
          </a:p>
          <a:p>
            <a:pPr eaLnBrk="1" hangingPunct="1">
              <a:lnSpc>
                <a:spcPct val="80000"/>
              </a:lnSpc>
              <a:spcBef>
                <a:spcPts val="638"/>
              </a:spcBef>
              <a:spcAft>
                <a:spcPts val="1200"/>
              </a:spcAft>
              <a:buClr>
                <a:srgbClr val="5FAFFF"/>
              </a:buClr>
              <a:buSzPct val="80000"/>
              <a:buFont typeface="Wingdings" panose="05000000000000000000" pitchFamily="2" charset="2"/>
              <a:buChar char=""/>
            </a:pPr>
            <a:r>
              <a:rPr lang="en-AU" altLang="en-US" sz="2400" b="1" dirty="0">
                <a:solidFill>
                  <a:srgbClr val="FFFFFF"/>
                </a:solidFill>
                <a:ea typeface="ＭＳ Ｐゴシック" panose="020B0600070205080204" pitchFamily="34" charset="-128"/>
              </a:rPr>
              <a:t>cryptology</a:t>
            </a:r>
            <a:r>
              <a:rPr lang="en-AU" altLang="en-US" sz="2400" dirty="0">
                <a:solidFill>
                  <a:srgbClr val="FFFFFF"/>
                </a:solidFill>
                <a:ea typeface="ＭＳ Ｐゴシック" panose="020B0600070205080204" pitchFamily="34" charset="-128"/>
              </a:rPr>
              <a:t> - field of both cryptography and cryptanalysis</a:t>
            </a:r>
          </a:p>
        </p:txBody>
      </p:sp>
      <p:sp>
        <p:nvSpPr>
          <p:cNvPr id="4" name="Rectangle 2"/>
          <p:cNvSpPr txBox="1">
            <a:spLocks noChangeArrowheads="1"/>
          </p:cNvSpPr>
          <p:nvPr/>
        </p:nvSpPr>
        <p:spPr>
          <a:xfrm>
            <a:off x="467544" y="116632"/>
            <a:ext cx="8229600" cy="105273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defRPr/>
            </a:pPr>
            <a:r>
              <a:rPr lang="en-GB" dirty="0">
                <a:solidFill>
                  <a:schemeClr val="accent6">
                    <a:lumMod val="60000"/>
                    <a:lumOff val="40000"/>
                  </a:schemeClr>
                </a:solidFill>
              </a:rPr>
              <a:t>Some Basic </a:t>
            </a:r>
            <a:r>
              <a:rPr lang="en-GB" dirty="0" smtClean="0">
                <a:solidFill>
                  <a:schemeClr val="accent6">
                    <a:lumMod val="60000"/>
                    <a:lumOff val="40000"/>
                  </a:schemeClr>
                </a:solidFill>
              </a:rPr>
              <a:t>Terminology</a:t>
            </a:r>
            <a:endParaRPr lang="en-AU" dirty="0">
              <a:solidFill>
                <a:schemeClr val="accent6">
                  <a:lumMod val="60000"/>
                  <a:lumOff val="40000"/>
                </a:schemeClr>
              </a:solidFill>
            </a:endParaRPr>
          </a:p>
        </p:txBody>
      </p:sp>
    </p:spTree>
    <p:extLst>
      <p:ext uri="{BB962C8B-B14F-4D97-AF65-F5344CB8AC3E}">
        <p14:creationId xmlns:p14="http://schemas.microsoft.com/office/powerpoint/2010/main" val="4714719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0" y="0"/>
            <a:ext cx="9144000" cy="1196752"/>
          </a:xfrm>
        </p:spPr>
        <p:txBody>
          <a:bodyPr wrap="square" numCol="1" anchorCtr="0" compatLnSpc="1">
            <a:prstTxWarp prst="textNoShape">
              <a:avLst/>
            </a:prstTxWarp>
          </a:bodyPr>
          <a:lstStyle/>
          <a:p>
            <a:pPr eaLnBrk="1" hangingPunct="1">
              <a:defRPr/>
            </a:pPr>
            <a:r>
              <a:rPr lang="en-US" dirty="0">
                <a:solidFill>
                  <a:schemeClr val="accent6">
                    <a:lumMod val="20000"/>
                    <a:lumOff val="80000"/>
                  </a:schemeClr>
                </a:solidFill>
                <a:effectLst>
                  <a:outerShdw blurRad="38100" dist="38100" dir="2700000" algn="tl">
                    <a:srgbClr val="000000">
                      <a:alpha val="43137"/>
                    </a:srgbClr>
                  </a:outerShdw>
                </a:effectLst>
              </a:rPr>
              <a:t>Security of Hash Functions</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508474674"/>
              </p:ext>
            </p:extLst>
          </p:nvPr>
        </p:nvGraphicFramePr>
        <p:xfrm>
          <a:off x="467544" y="1700808"/>
          <a:ext cx="8305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827584" y="476672"/>
            <a:ext cx="7704856" cy="1431925"/>
          </a:xfrm>
          <a:prstGeom prst="rect">
            <a:avLst/>
          </a:prstGeom>
          <a:noFill/>
          <a:ln w="9525">
            <a:noFill/>
            <a:round/>
            <a:headEnd/>
            <a:tailEnd/>
          </a:ln>
          <a:effectLst/>
        </p:spPr>
        <p:txBody>
          <a:bodyPr anchor="ctr" anchorCtr="1"/>
          <a:lstStyle/>
          <a:p>
            <a:pPr algn="ctr" eaLnBrk="1" hangingPunct="1">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4400" dirty="0">
                <a:solidFill>
                  <a:srgbClr val="FFFFFF"/>
                </a:solidFill>
                <a:effectLst>
                  <a:outerShdw blurRad="38100" dist="38100" dir="2700000" algn="tl">
                    <a:srgbClr val="000000"/>
                  </a:outerShdw>
                </a:effectLst>
                <a:latin typeface="Arial" charset="0"/>
                <a:ea typeface="ＭＳ Ｐゴシック" charset="-128"/>
              </a:rPr>
              <a:t>A Simple </a:t>
            </a:r>
            <a:r>
              <a:rPr lang="en-US" sz="4400" dirty="0" smtClean="0">
                <a:solidFill>
                  <a:srgbClr val="FFFFFF"/>
                </a:solidFill>
                <a:effectLst>
                  <a:outerShdw blurRad="38100" dist="38100" dir="2700000" algn="tl">
                    <a:srgbClr val="000000"/>
                  </a:outerShdw>
                </a:effectLst>
                <a:latin typeface="Arial" charset="0"/>
                <a:ea typeface="ＭＳ Ｐゴシック" charset="-128"/>
              </a:rPr>
              <a:t>Hash Function: </a:t>
            </a:r>
          </a:p>
          <a:p>
            <a:pPr algn="ctr" eaLnBrk="1" hangingPunct="1">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4400" b="1" dirty="0" smtClean="0">
                <a:solidFill>
                  <a:srgbClr val="FFFFFF"/>
                </a:solidFill>
                <a:effectLst>
                  <a:outerShdw blurRad="38100" dist="38100" dir="2700000" algn="tl">
                    <a:srgbClr val="000000"/>
                  </a:outerShdw>
                </a:effectLst>
                <a:latin typeface="Arial" charset="0"/>
                <a:ea typeface="ＭＳ Ｐゴシック" charset="-128"/>
              </a:rPr>
              <a:t>RXOR </a:t>
            </a:r>
            <a:r>
              <a:rPr lang="en-US" sz="4400" b="1" dirty="0">
                <a:solidFill>
                  <a:srgbClr val="FFFFFF"/>
                </a:solidFill>
                <a:effectLst>
                  <a:outerShdw blurRad="38100" dist="38100" dir="2700000" algn="tl">
                    <a:srgbClr val="000000"/>
                  </a:outerShdw>
                </a:effectLst>
                <a:latin typeface="Arial" charset="0"/>
                <a:ea typeface="ＭＳ Ｐゴシック" charset="-128"/>
              </a:rPr>
              <a:t>rule</a:t>
            </a:r>
          </a:p>
        </p:txBody>
      </p:sp>
      <p:sp>
        <p:nvSpPr>
          <p:cNvPr id="40963" name="Text Box 2"/>
          <p:cNvSpPr txBox="1">
            <a:spLocks noChangeArrowheads="1"/>
          </p:cNvSpPr>
          <p:nvPr/>
        </p:nvSpPr>
        <p:spPr bwMode="auto">
          <a:xfrm>
            <a:off x="457200" y="2060848"/>
            <a:ext cx="86868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420688" indent="-315913">
              <a:lnSpc>
                <a:spcPct val="93000"/>
              </a:lnSpc>
              <a:spcAft>
                <a:spcPts val="1425"/>
              </a:spcAft>
              <a:buClr>
                <a:srgbClr val="000000"/>
              </a:buClr>
              <a:buSzPct val="100000"/>
              <a:buFont typeface="Times New Roman" panose="02020603050405020304" pitchFamily="18" charset="0"/>
              <a:tabLst>
                <a:tab pos="420688" algn="l"/>
                <a:tab pos="868363" algn="l"/>
                <a:tab pos="1317625" algn="l"/>
                <a:tab pos="1766888" algn="l"/>
                <a:tab pos="2216150" algn="l"/>
                <a:tab pos="2665413" algn="l"/>
                <a:tab pos="3114675" algn="l"/>
                <a:tab pos="3563938" algn="l"/>
                <a:tab pos="4013200" algn="l"/>
                <a:tab pos="4462463" algn="l"/>
                <a:tab pos="4911725" algn="l"/>
                <a:tab pos="5360988" algn="l"/>
                <a:tab pos="5810250" algn="l"/>
                <a:tab pos="6259513" algn="l"/>
                <a:tab pos="6708775" algn="l"/>
                <a:tab pos="7158038" algn="l"/>
                <a:tab pos="7607300" algn="l"/>
                <a:tab pos="8056563" algn="l"/>
                <a:tab pos="8505825" algn="l"/>
                <a:tab pos="8955088" algn="l"/>
                <a:tab pos="9404350" algn="l"/>
              </a:tabLst>
              <a:defRPr sz="3200">
                <a:solidFill>
                  <a:srgbClr val="FFFFFF"/>
                </a:solidFill>
                <a:latin typeface="Arial" panose="020B0604020202020204" pitchFamily="34" charset="0"/>
                <a:ea typeface="ＭＳ Ｐゴシック" panose="020B0600070205080204" pitchFamily="34" charset="-128"/>
              </a:defRPr>
            </a:lvl1pPr>
            <a:lvl2pPr marL="852488" indent="-317500">
              <a:lnSpc>
                <a:spcPct val="93000"/>
              </a:lnSpc>
              <a:spcAft>
                <a:spcPts val="1138"/>
              </a:spcAft>
              <a:buClr>
                <a:srgbClr val="000000"/>
              </a:buClr>
              <a:buSzPct val="100000"/>
              <a:buFont typeface="Times New Roman" panose="02020603050405020304" pitchFamily="18" charset="0"/>
              <a:tabLst>
                <a:tab pos="420688" algn="l"/>
                <a:tab pos="868363" algn="l"/>
                <a:tab pos="1317625" algn="l"/>
                <a:tab pos="1766888" algn="l"/>
                <a:tab pos="2216150" algn="l"/>
                <a:tab pos="2665413" algn="l"/>
                <a:tab pos="3114675" algn="l"/>
                <a:tab pos="3563938" algn="l"/>
                <a:tab pos="4013200" algn="l"/>
                <a:tab pos="4462463" algn="l"/>
                <a:tab pos="4911725" algn="l"/>
                <a:tab pos="5360988" algn="l"/>
                <a:tab pos="5810250" algn="l"/>
                <a:tab pos="6259513" algn="l"/>
                <a:tab pos="6708775" algn="l"/>
                <a:tab pos="7158038" algn="l"/>
                <a:tab pos="7607300" algn="l"/>
                <a:tab pos="8056563" algn="l"/>
                <a:tab pos="8505825" algn="l"/>
                <a:tab pos="8955088" algn="l"/>
                <a:tab pos="94043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420688" algn="l"/>
                <a:tab pos="868363" algn="l"/>
                <a:tab pos="1317625" algn="l"/>
                <a:tab pos="1766888" algn="l"/>
                <a:tab pos="2216150" algn="l"/>
                <a:tab pos="2665413" algn="l"/>
                <a:tab pos="3114675" algn="l"/>
                <a:tab pos="3563938" algn="l"/>
                <a:tab pos="4013200" algn="l"/>
                <a:tab pos="4462463" algn="l"/>
                <a:tab pos="4911725" algn="l"/>
                <a:tab pos="5360988" algn="l"/>
                <a:tab pos="5810250" algn="l"/>
                <a:tab pos="6259513" algn="l"/>
                <a:tab pos="6708775" algn="l"/>
                <a:tab pos="7158038" algn="l"/>
                <a:tab pos="7607300" algn="l"/>
                <a:tab pos="8056563" algn="l"/>
                <a:tab pos="8505825" algn="l"/>
                <a:tab pos="8955088" algn="l"/>
                <a:tab pos="94043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420688" algn="l"/>
                <a:tab pos="868363" algn="l"/>
                <a:tab pos="1317625" algn="l"/>
                <a:tab pos="1766888" algn="l"/>
                <a:tab pos="2216150" algn="l"/>
                <a:tab pos="2665413" algn="l"/>
                <a:tab pos="3114675" algn="l"/>
                <a:tab pos="3563938" algn="l"/>
                <a:tab pos="4013200" algn="l"/>
                <a:tab pos="4462463" algn="l"/>
                <a:tab pos="4911725" algn="l"/>
                <a:tab pos="5360988" algn="l"/>
                <a:tab pos="5810250" algn="l"/>
                <a:tab pos="6259513" algn="l"/>
                <a:tab pos="6708775" algn="l"/>
                <a:tab pos="7158038" algn="l"/>
                <a:tab pos="7607300" algn="l"/>
                <a:tab pos="8056563" algn="l"/>
                <a:tab pos="8505825" algn="l"/>
                <a:tab pos="8955088" algn="l"/>
                <a:tab pos="94043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420688" algn="l"/>
                <a:tab pos="868363" algn="l"/>
                <a:tab pos="1317625" algn="l"/>
                <a:tab pos="1766888" algn="l"/>
                <a:tab pos="2216150" algn="l"/>
                <a:tab pos="2665413" algn="l"/>
                <a:tab pos="3114675" algn="l"/>
                <a:tab pos="3563938" algn="l"/>
                <a:tab pos="4013200" algn="l"/>
                <a:tab pos="4462463" algn="l"/>
                <a:tab pos="4911725" algn="l"/>
                <a:tab pos="5360988" algn="l"/>
                <a:tab pos="5810250" algn="l"/>
                <a:tab pos="6259513" algn="l"/>
                <a:tab pos="6708775" algn="l"/>
                <a:tab pos="7158038" algn="l"/>
                <a:tab pos="7607300" algn="l"/>
                <a:tab pos="8056563" algn="l"/>
                <a:tab pos="8505825" algn="l"/>
                <a:tab pos="8955088" algn="l"/>
                <a:tab pos="94043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420688" algn="l"/>
                <a:tab pos="868363" algn="l"/>
                <a:tab pos="1317625" algn="l"/>
                <a:tab pos="1766888" algn="l"/>
                <a:tab pos="2216150" algn="l"/>
                <a:tab pos="2665413" algn="l"/>
                <a:tab pos="3114675" algn="l"/>
                <a:tab pos="3563938" algn="l"/>
                <a:tab pos="4013200" algn="l"/>
                <a:tab pos="4462463" algn="l"/>
                <a:tab pos="4911725" algn="l"/>
                <a:tab pos="5360988" algn="l"/>
                <a:tab pos="5810250" algn="l"/>
                <a:tab pos="6259513" algn="l"/>
                <a:tab pos="6708775" algn="l"/>
                <a:tab pos="7158038" algn="l"/>
                <a:tab pos="7607300" algn="l"/>
                <a:tab pos="8056563" algn="l"/>
                <a:tab pos="8505825" algn="l"/>
                <a:tab pos="8955088" algn="l"/>
                <a:tab pos="94043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420688" algn="l"/>
                <a:tab pos="868363" algn="l"/>
                <a:tab pos="1317625" algn="l"/>
                <a:tab pos="1766888" algn="l"/>
                <a:tab pos="2216150" algn="l"/>
                <a:tab pos="2665413" algn="l"/>
                <a:tab pos="3114675" algn="l"/>
                <a:tab pos="3563938" algn="l"/>
                <a:tab pos="4013200" algn="l"/>
                <a:tab pos="4462463" algn="l"/>
                <a:tab pos="4911725" algn="l"/>
                <a:tab pos="5360988" algn="l"/>
                <a:tab pos="5810250" algn="l"/>
                <a:tab pos="6259513" algn="l"/>
                <a:tab pos="6708775" algn="l"/>
                <a:tab pos="7158038" algn="l"/>
                <a:tab pos="7607300" algn="l"/>
                <a:tab pos="8056563" algn="l"/>
                <a:tab pos="8505825" algn="l"/>
                <a:tab pos="8955088" algn="l"/>
                <a:tab pos="94043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420688" algn="l"/>
                <a:tab pos="868363" algn="l"/>
                <a:tab pos="1317625" algn="l"/>
                <a:tab pos="1766888" algn="l"/>
                <a:tab pos="2216150" algn="l"/>
                <a:tab pos="2665413" algn="l"/>
                <a:tab pos="3114675" algn="l"/>
                <a:tab pos="3563938" algn="l"/>
                <a:tab pos="4013200" algn="l"/>
                <a:tab pos="4462463" algn="l"/>
                <a:tab pos="4911725" algn="l"/>
                <a:tab pos="5360988" algn="l"/>
                <a:tab pos="5810250" algn="l"/>
                <a:tab pos="6259513" algn="l"/>
                <a:tab pos="6708775" algn="l"/>
                <a:tab pos="7158038" algn="l"/>
                <a:tab pos="7607300" algn="l"/>
                <a:tab pos="8056563" algn="l"/>
                <a:tab pos="8505825" algn="l"/>
                <a:tab pos="8955088" algn="l"/>
                <a:tab pos="94043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420688" algn="l"/>
                <a:tab pos="868363" algn="l"/>
                <a:tab pos="1317625" algn="l"/>
                <a:tab pos="1766888" algn="l"/>
                <a:tab pos="2216150" algn="l"/>
                <a:tab pos="2665413" algn="l"/>
                <a:tab pos="3114675" algn="l"/>
                <a:tab pos="3563938" algn="l"/>
                <a:tab pos="4013200" algn="l"/>
                <a:tab pos="4462463" algn="l"/>
                <a:tab pos="4911725" algn="l"/>
                <a:tab pos="5360988" algn="l"/>
                <a:tab pos="5810250" algn="l"/>
                <a:tab pos="6259513" algn="l"/>
                <a:tab pos="6708775" algn="l"/>
                <a:tab pos="7158038" algn="l"/>
                <a:tab pos="7607300" algn="l"/>
                <a:tab pos="8056563" algn="l"/>
                <a:tab pos="8505825" algn="l"/>
                <a:tab pos="8955088" algn="l"/>
                <a:tab pos="9404350" algn="l"/>
              </a:tabLst>
              <a:defRPr sz="2000">
                <a:solidFill>
                  <a:srgbClr val="FFFFFF"/>
                </a:solidFill>
                <a:latin typeface="Arial" panose="020B0604020202020204" pitchFamily="34" charset="0"/>
                <a:ea typeface="ＭＳ Ｐゴシック" panose="020B0600070205080204" pitchFamily="34" charset="-128"/>
              </a:defRPr>
            </a:lvl9pPr>
          </a:lstStyle>
          <a:p>
            <a:pPr eaLnBrk="1">
              <a:lnSpc>
                <a:spcPct val="100000"/>
              </a:lnSpc>
              <a:spcBef>
                <a:spcPts val="800"/>
              </a:spcBef>
              <a:spcAft>
                <a:spcPct val="0"/>
              </a:spcAft>
              <a:buSzPct val="45000"/>
              <a:buFont typeface="Wingdings" panose="05000000000000000000" pitchFamily="2" charset="2"/>
              <a:buChar char=""/>
            </a:pPr>
            <a:r>
              <a:rPr lang="en-US" altLang="en-US" dirty="0"/>
              <a:t>Initially set the n-bit hash value to zero.</a:t>
            </a:r>
          </a:p>
          <a:p>
            <a:pPr eaLnBrk="1">
              <a:lnSpc>
                <a:spcPct val="100000"/>
              </a:lnSpc>
              <a:spcBef>
                <a:spcPts val="800"/>
              </a:spcBef>
              <a:spcAft>
                <a:spcPct val="0"/>
              </a:spcAft>
              <a:buSzPct val="45000"/>
              <a:buFont typeface="Wingdings" panose="05000000000000000000" pitchFamily="2" charset="2"/>
              <a:buChar char=""/>
            </a:pPr>
            <a:r>
              <a:rPr lang="en-US" altLang="en-US" dirty="0"/>
              <a:t>Divide bit stream into n-bit blocks.</a:t>
            </a:r>
          </a:p>
          <a:p>
            <a:pPr eaLnBrk="1">
              <a:lnSpc>
                <a:spcPct val="100000"/>
              </a:lnSpc>
              <a:spcBef>
                <a:spcPts val="800"/>
              </a:spcBef>
              <a:spcAft>
                <a:spcPct val="0"/>
              </a:spcAft>
              <a:buSzPct val="45000"/>
              <a:buFont typeface="Wingdings" panose="05000000000000000000" pitchFamily="2" charset="2"/>
              <a:buChar char=""/>
            </a:pPr>
            <a:r>
              <a:rPr lang="en-US" altLang="en-US" dirty="0"/>
              <a:t>Process each successive n-bit block of data with following two steps:</a:t>
            </a:r>
          </a:p>
          <a:p>
            <a:pPr lvl="1" eaLnBrk="1">
              <a:lnSpc>
                <a:spcPct val="100000"/>
              </a:lnSpc>
              <a:spcBef>
                <a:spcPts val="700"/>
              </a:spcBef>
              <a:spcAft>
                <a:spcPct val="0"/>
              </a:spcAft>
              <a:buSzPct val="45000"/>
              <a:buFont typeface="Wingdings" panose="05000000000000000000" pitchFamily="2" charset="2"/>
              <a:buChar char=""/>
            </a:pPr>
            <a:r>
              <a:rPr lang="en-US" altLang="en-US" dirty="0"/>
              <a:t>Rotate the current hash value to the left by one bit.</a:t>
            </a:r>
          </a:p>
          <a:p>
            <a:pPr lvl="1" eaLnBrk="1">
              <a:lnSpc>
                <a:spcPct val="100000"/>
              </a:lnSpc>
              <a:spcBef>
                <a:spcPts val="700"/>
              </a:spcBef>
              <a:spcAft>
                <a:spcPct val="0"/>
              </a:spcAft>
              <a:buSzPct val="45000"/>
              <a:buFont typeface="Wingdings" panose="05000000000000000000" pitchFamily="2" charset="2"/>
              <a:buChar char=""/>
            </a:pPr>
            <a:r>
              <a:rPr lang="en-US" altLang="en-US" dirty="0"/>
              <a:t>XOR the block with previous hash value to get new hash value.</a:t>
            </a:r>
          </a:p>
          <a:p>
            <a:pPr eaLnBrk="1" hangingPunct="1">
              <a:lnSpc>
                <a:spcPct val="100000"/>
              </a:lnSpc>
              <a:spcBef>
                <a:spcPts val="800"/>
              </a:spcBef>
              <a:spcAft>
                <a:spcPct val="0"/>
              </a:spcAft>
              <a:buSzPct val="45000"/>
              <a:buFont typeface="Wingdings" panose="05000000000000000000" pitchFamily="2" charset="2"/>
              <a:buChar char=""/>
            </a:pPr>
            <a:r>
              <a:rPr lang="en-US" altLang="en-US" dirty="0"/>
              <a:t>Good for data integrity but useless for security </a:t>
            </a:r>
          </a:p>
        </p:txBody>
      </p:sp>
    </p:spTree>
    <p:extLst>
      <p:ext uri="{BB962C8B-B14F-4D97-AF65-F5344CB8AC3E}">
        <p14:creationId xmlns:p14="http://schemas.microsoft.com/office/powerpoint/2010/main" val="78858172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79795" y="404664"/>
            <a:ext cx="8229600" cy="1287016"/>
          </a:xfrm>
        </p:spPr>
        <p:txBody>
          <a:bodyPr>
            <a:normAutofit fontScale="90000"/>
          </a:bodyPr>
          <a:lstStyle/>
          <a:p>
            <a:pPr eaLnBrk="1" hangingPunct="1">
              <a:defRPr/>
            </a:pPr>
            <a:r>
              <a:rPr lang="en-US" dirty="0" smtClean="0">
                <a:ln>
                  <a:solidFill>
                    <a:schemeClr val="accent2"/>
                  </a:solidFill>
                </a:ln>
              </a:rPr>
              <a:t>Public-Key Encryption Structure</a:t>
            </a:r>
            <a:endParaRPr lang="en-US" dirty="0">
              <a:ln>
                <a:solidFill>
                  <a:schemeClr val="accent2"/>
                </a:solidFill>
              </a:ln>
            </a:endParaRP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993177535"/>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6324" name="Picture 19"/>
          <p:cNvPicPr>
            <a:picLocks noChangeAspect="1"/>
          </p:cNvPicPr>
          <p:nvPr/>
        </p:nvPicPr>
        <p:blipFill>
          <a:blip r:embed="rId8"/>
          <a:srcRect/>
          <a:stretch>
            <a:fillRect/>
          </a:stretch>
        </p:blipFill>
        <p:spPr bwMode="auto">
          <a:xfrm rot="600667">
            <a:off x="7780338" y="5494338"/>
            <a:ext cx="1263650" cy="12636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descr="f7.pdf"/>
          <p:cNvPicPr>
            <a:picLocks noChangeAspect="1"/>
          </p:cNvPicPr>
          <p:nvPr/>
        </p:nvPicPr>
        <p:blipFill rotWithShape="1">
          <a:blip r:embed="rId3"/>
          <a:srcRect l="3359" t="1491" r="2367" b="54639"/>
          <a:stretch/>
        </p:blipFill>
        <p:spPr bwMode="auto">
          <a:xfrm>
            <a:off x="467544" y="146539"/>
            <a:ext cx="5684250" cy="3423310"/>
          </a:xfrm>
          <a:prstGeom prst="rect">
            <a:avLst/>
          </a:prstGeom>
          <a:solidFill>
            <a:schemeClr val="tx1"/>
          </a:solidFill>
          <a:ln w="28575">
            <a:solidFill>
              <a:srgbClr val="CC9900"/>
            </a:solidFill>
            <a:miter lim="800000"/>
            <a:headEnd/>
            <a:tailEnd/>
          </a:ln>
        </p:spPr>
      </p:pic>
      <p:sp useBgFill="1">
        <p:nvSpPr>
          <p:cNvPr id="58372" name="TextBox 11"/>
          <p:cNvSpPr txBox="1">
            <a:spLocks noChangeArrowheads="1"/>
          </p:cNvSpPr>
          <p:nvPr/>
        </p:nvSpPr>
        <p:spPr bwMode="auto">
          <a:xfrm>
            <a:off x="228600" y="5334000"/>
            <a:ext cx="5486400" cy="3694113"/>
          </a:xfrm>
          <a:prstGeom prst="rect">
            <a:avLst/>
          </a:prstGeom>
          <a:ln w="9525">
            <a:noFill/>
            <a:miter lim="800000"/>
            <a:headEnd/>
            <a:tailEnd/>
          </a:ln>
        </p:spPr>
        <p:txBody>
          <a:bodyPr>
            <a:prstTxWarp prst="textNoShape">
              <a:avLst/>
            </a:prstTxWarp>
            <a:spAutoFit/>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a:t>
            </a:r>
          </a:p>
        </p:txBody>
      </p:sp>
      <p:sp>
        <p:nvSpPr>
          <p:cNvPr id="13" name="TextBox 12"/>
          <p:cNvSpPr txBox="1"/>
          <p:nvPr/>
        </p:nvSpPr>
        <p:spPr>
          <a:xfrm>
            <a:off x="228600" y="6858000"/>
            <a:ext cx="5486400" cy="2586038"/>
          </a:xfrm>
          <a:prstGeom prst="rect">
            <a:avLst/>
          </a:prstGeom>
          <a:solidFill>
            <a:schemeClr val="tx1">
              <a:lumMod val="65000"/>
            </a:schemeClr>
          </a:solidFill>
        </p:spPr>
        <p:txBody>
          <a:bodyPr>
            <a:spAutoFit/>
          </a:bodyPr>
          <a:lstStyle/>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p:txBody>
      </p:sp>
      <p:sp>
        <p:nvSpPr>
          <p:cNvPr id="15" name="TextBox 14"/>
          <p:cNvSpPr txBox="1"/>
          <p:nvPr/>
        </p:nvSpPr>
        <p:spPr>
          <a:xfrm>
            <a:off x="249442" y="3861048"/>
            <a:ext cx="8282998" cy="2843855"/>
          </a:xfrm>
          <a:prstGeom prst="rect">
            <a:avLst/>
          </a:prstGeom>
          <a:noFill/>
        </p:spPr>
        <p:txBody>
          <a:bodyPr wrap="square">
            <a:prstTxWarp prst="textNoShape">
              <a:avLst/>
            </a:prstTxWarp>
            <a:spAutoFit/>
          </a:bodyPr>
          <a:lstStyle/>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mn-lt"/>
              </a:rPr>
              <a:t>P</a:t>
            </a:r>
            <a:r>
              <a:rPr lang="en-US" sz="2200" b="1" dirty="0" smtClean="0">
                <a:effectLst>
                  <a:outerShdw blurRad="38100" dist="38100" dir="2700000" algn="tl">
                    <a:srgbClr val="0064E2"/>
                  </a:outerShdw>
                </a:effectLst>
                <a:latin typeface="+mn-lt"/>
              </a:rPr>
              <a:t>laintext</a:t>
            </a:r>
            <a:endParaRPr lang="en-US" sz="2200" b="1" dirty="0">
              <a:effectLst>
                <a:outerShdw blurRad="38100" dist="38100" dir="2700000" algn="tl">
                  <a:srgbClr val="0064E2"/>
                </a:outerShdw>
              </a:effectLst>
              <a:latin typeface="+mn-lt"/>
            </a:endParaRP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R</a:t>
            </a:r>
            <a:r>
              <a:rPr lang="en-US" sz="1600" dirty="0" smtClean="0">
                <a:effectLst>
                  <a:outerShdw blurRad="38100" dist="38100" dir="2700000" algn="tl">
                    <a:srgbClr val="0064E2"/>
                  </a:outerShdw>
                </a:effectLst>
                <a:latin typeface="+mj-lt"/>
              </a:rPr>
              <a:t>eadable </a:t>
            </a:r>
            <a:r>
              <a:rPr lang="en-US" sz="1600" dirty="0">
                <a:effectLst>
                  <a:outerShdw blurRad="38100" dist="38100" dir="2700000" algn="tl">
                    <a:srgbClr val="0064E2"/>
                  </a:outerShdw>
                </a:effectLst>
                <a:latin typeface="+mj-lt"/>
              </a:rPr>
              <a:t>message or data that is fed into the algorithm as input</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mn-lt"/>
              </a:rPr>
              <a:t>Encryption algorithm</a:t>
            </a: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Performs transformations on the plaintext</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mn-lt"/>
              </a:rPr>
              <a:t>Public and private key</a:t>
            </a: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P</a:t>
            </a:r>
            <a:r>
              <a:rPr lang="en-US" sz="1600" dirty="0" smtClean="0">
                <a:effectLst>
                  <a:outerShdw blurRad="38100" dist="38100" dir="2700000" algn="tl">
                    <a:srgbClr val="0064E2"/>
                  </a:outerShdw>
                </a:effectLst>
                <a:latin typeface="+mj-lt"/>
              </a:rPr>
              <a:t>air </a:t>
            </a:r>
            <a:r>
              <a:rPr lang="en-US" sz="1600" dirty="0">
                <a:effectLst>
                  <a:outerShdw blurRad="38100" dist="38100" dir="2700000" algn="tl">
                    <a:srgbClr val="0064E2"/>
                  </a:outerShdw>
                </a:effectLst>
                <a:latin typeface="+mj-lt"/>
              </a:rPr>
              <a:t>of keys, one for encryption, one for decryption</a:t>
            </a:r>
          </a:p>
          <a:p>
            <a:pPr marL="685800" lvl="1" indent="-336550">
              <a:lnSpc>
                <a:spcPct val="70000"/>
              </a:lnSpc>
              <a:spcBef>
                <a:spcPts val="600"/>
              </a:spcBef>
              <a:buClr>
                <a:schemeClr val="accent2"/>
              </a:buClr>
              <a:buSzPct val="90000"/>
              <a:buFont typeface="Wingdings" pitchFamily="33" charset="2"/>
              <a:buChar char=""/>
              <a:defRPr/>
            </a:pPr>
            <a:r>
              <a:rPr lang="en-US" sz="2200" b="1" dirty="0" err="1">
                <a:effectLst>
                  <a:outerShdw blurRad="38100" dist="38100" dir="2700000" algn="tl">
                    <a:srgbClr val="0064E2"/>
                  </a:outerShdw>
                </a:effectLst>
                <a:latin typeface="+mn-lt"/>
              </a:rPr>
              <a:t>Ciphertext</a:t>
            </a:r>
            <a:endParaRPr lang="en-US" sz="2200" b="1" dirty="0">
              <a:effectLst>
                <a:outerShdw blurRad="38100" dist="38100" dir="2700000" algn="tl">
                  <a:srgbClr val="0064E2"/>
                </a:outerShdw>
              </a:effectLst>
              <a:latin typeface="+mn-lt"/>
            </a:endParaRP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Scrambled message produced as output</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mn-lt"/>
              </a:rPr>
              <a:t>Decryption key</a:t>
            </a: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Produces the original plaintext</a:t>
            </a:r>
          </a:p>
        </p:txBody>
      </p:sp>
      <p:sp>
        <p:nvSpPr>
          <p:cNvPr id="6" name="TextBox 5"/>
          <p:cNvSpPr txBox="1"/>
          <p:nvPr/>
        </p:nvSpPr>
        <p:spPr>
          <a:xfrm>
            <a:off x="6115137" y="1294963"/>
            <a:ext cx="3027616" cy="1126462"/>
          </a:xfrm>
          <a:prstGeom prst="rect">
            <a:avLst/>
          </a:prstGeom>
          <a:noFill/>
        </p:spPr>
        <p:txBody>
          <a:bodyPr wrap="square">
            <a:prstTxWarp prst="textNoShape">
              <a:avLst/>
            </a:prstTxWarp>
            <a:spAutoFit/>
          </a:bodyPr>
          <a:lstStyle/>
          <a:p>
            <a:pPr marL="349250" lvl="1">
              <a:lnSpc>
                <a:spcPct val="70000"/>
              </a:lnSpc>
              <a:spcBef>
                <a:spcPts val="600"/>
              </a:spcBef>
              <a:buClr>
                <a:schemeClr val="accent2"/>
              </a:buClr>
              <a:buSzPct val="90000"/>
              <a:defRPr/>
            </a:pPr>
            <a:r>
              <a:rPr lang="en-US" sz="3200" dirty="0" smtClean="0">
                <a:effectLst>
                  <a:outerShdw blurRad="38100" dist="38100" dir="2700000" algn="tl">
                    <a:srgbClr val="0064E2"/>
                  </a:outerShdw>
                </a:effectLst>
                <a:latin typeface="+mj-lt"/>
              </a:rPr>
              <a:t>Secrecy mode of operation</a:t>
            </a:r>
            <a:endParaRPr lang="en-US" sz="3200" dirty="0">
              <a:effectLst>
                <a:outerShdw blurRad="38100" dist="38100" dir="2700000" algn="tl">
                  <a:srgbClr val="0064E2"/>
                </a:outerShdw>
              </a:effectLst>
              <a:latin typeface="+mj-lt"/>
            </a:endParaRPr>
          </a:p>
        </p:txBody>
      </p:sp>
    </p:spTree>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228600" y="1676400"/>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501650" indent="-501650">
              <a:lnSpc>
                <a:spcPct val="93000"/>
              </a:lnSpc>
              <a:spcAft>
                <a:spcPts val="1425"/>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3200">
                <a:solidFill>
                  <a:srgbClr val="FFFFFF"/>
                </a:solidFill>
                <a:latin typeface="Arial" panose="020B0604020202020204" pitchFamily="34" charset="0"/>
                <a:ea typeface="ＭＳ Ｐゴシック" panose="020B0600070205080204" pitchFamily="34" charset="-128"/>
              </a:defRPr>
            </a:lvl1pPr>
            <a:lvl2pPr>
              <a:lnSpc>
                <a:spcPct val="93000"/>
              </a:lnSpc>
              <a:spcAft>
                <a:spcPts val="113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9pPr>
          </a:lstStyle>
          <a:p>
            <a:pPr eaLnBrk="1">
              <a:lnSpc>
                <a:spcPct val="100000"/>
              </a:lnSpc>
              <a:spcBef>
                <a:spcPts val="700"/>
              </a:spcBef>
              <a:spcAft>
                <a:spcPct val="0"/>
              </a:spcAft>
              <a:buClr>
                <a:srgbClr val="5FAFFF"/>
              </a:buClr>
              <a:buSzPct val="80000"/>
              <a:buFont typeface="Times New Roman" panose="02020603050405020304" pitchFamily="18" charset="0"/>
              <a:buAutoNum type="arabicPeriod"/>
            </a:pPr>
            <a:r>
              <a:rPr lang="en-US" altLang="en-US" sz="2800"/>
              <a:t>If Bob wishes to send a private message to Alice, Bob encrypts the message using Alice’s public key.</a:t>
            </a:r>
          </a:p>
          <a:p>
            <a:pPr eaLnBrk="1">
              <a:lnSpc>
                <a:spcPct val="100000"/>
              </a:lnSpc>
              <a:spcBef>
                <a:spcPts val="700"/>
              </a:spcBef>
              <a:spcAft>
                <a:spcPct val="0"/>
              </a:spcAft>
              <a:buClr>
                <a:srgbClr val="5FAFFF"/>
              </a:buClr>
              <a:buSzPct val="80000"/>
              <a:buFont typeface="Times New Roman" panose="02020603050405020304" pitchFamily="18" charset="0"/>
              <a:buAutoNum type="arabicPeriod"/>
            </a:pPr>
            <a:r>
              <a:rPr lang="en-US" altLang="en-US" sz="2800"/>
              <a:t>When Alice receives the message, she decrypts it using her private key. </a:t>
            </a:r>
          </a:p>
          <a:p>
            <a:pPr eaLnBrk="1">
              <a:lnSpc>
                <a:spcPct val="100000"/>
              </a:lnSpc>
              <a:spcBef>
                <a:spcPts val="700"/>
              </a:spcBef>
              <a:spcAft>
                <a:spcPct val="0"/>
              </a:spcAft>
              <a:buClrTx/>
              <a:buSzPct val="80000"/>
              <a:buFontTx/>
              <a:buNone/>
            </a:pPr>
            <a:endParaRPr lang="en-US" altLang="en-US" sz="2800"/>
          </a:p>
          <a:p>
            <a:pPr eaLnBrk="1">
              <a:lnSpc>
                <a:spcPct val="100000"/>
              </a:lnSpc>
              <a:spcBef>
                <a:spcPts val="700"/>
              </a:spcBef>
              <a:spcAft>
                <a:spcPct val="0"/>
              </a:spcAft>
              <a:buClr>
                <a:srgbClr val="5FAFFF"/>
              </a:buClr>
              <a:buSzPct val="80000"/>
              <a:buFont typeface="Wingdings" panose="05000000000000000000" pitchFamily="2" charset="2"/>
              <a:buChar char=""/>
            </a:pPr>
            <a:r>
              <a:rPr lang="en-US" altLang="en-US" sz="2800"/>
              <a:t>No other recipient can decrypt the message because only Alice knows Alice’s private key.</a:t>
            </a:r>
          </a:p>
        </p:txBody>
      </p:sp>
      <p:sp>
        <p:nvSpPr>
          <p:cNvPr id="4" name="TextBox 3"/>
          <p:cNvSpPr txBox="1"/>
          <p:nvPr/>
        </p:nvSpPr>
        <p:spPr>
          <a:xfrm>
            <a:off x="611560" y="557934"/>
            <a:ext cx="8303840" cy="566309"/>
          </a:xfrm>
          <a:prstGeom prst="rect">
            <a:avLst/>
          </a:prstGeom>
          <a:noFill/>
        </p:spPr>
        <p:txBody>
          <a:bodyPr wrap="square">
            <a:prstTxWarp prst="textNoShape">
              <a:avLst/>
            </a:prstTxWarp>
            <a:spAutoFit/>
          </a:bodyPr>
          <a:lstStyle/>
          <a:p>
            <a:pPr marL="349250" lvl="1">
              <a:lnSpc>
                <a:spcPct val="70000"/>
              </a:lnSpc>
              <a:spcBef>
                <a:spcPts val="600"/>
              </a:spcBef>
              <a:buClr>
                <a:schemeClr val="accent2"/>
              </a:buClr>
              <a:buSzPct val="90000"/>
              <a:defRPr/>
            </a:pPr>
            <a:r>
              <a:rPr lang="en-US" sz="4400" dirty="0" smtClean="0">
                <a:effectLst>
                  <a:outerShdw blurRad="38100" dist="38100" dir="2700000" algn="tl">
                    <a:srgbClr val="0064E2"/>
                  </a:outerShdw>
                </a:effectLst>
                <a:latin typeface="+mj-lt"/>
              </a:rPr>
              <a:t>Secrecy Mode of Operation</a:t>
            </a:r>
            <a:endParaRPr lang="en-US" sz="4400" dirty="0">
              <a:effectLst>
                <a:outerShdw blurRad="38100" dist="38100" dir="2700000" algn="tl">
                  <a:srgbClr val="0064E2"/>
                </a:outerShdw>
              </a:effectLst>
              <a:latin typeface="+mj-lt"/>
            </a:endParaRPr>
          </a:p>
        </p:txBody>
      </p:sp>
    </p:spTree>
    <p:extLst>
      <p:ext uri="{BB962C8B-B14F-4D97-AF65-F5344CB8AC3E}">
        <p14:creationId xmlns:p14="http://schemas.microsoft.com/office/powerpoint/2010/main" val="3004044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228600" y="-838200"/>
            <a:ext cx="5410200" cy="838200"/>
          </a:xfrm>
          <a:prstGeom prst="rect">
            <a:avLst/>
          </a:prstGeom>
          <a:solidFill>
            <a:schemeClr val="tx1">
              <a:lumMod val="75000"/>
            </a:schemeClr>
          </a:solidFill>
        </p:spPr>
        <p:txBody>
          <a:bodyPr>
            <a:spAutoFit/>
          </a:bodyPr>
          <a:lstStyle/>
          <a:p>
            <a:pPr>
              <a:defRPr/>
            </a:pPr>
            <a:endParaRPr lang="en-US" dirty="0">
              <a:latin typeface="Arial" pitchFamily="33" charset="0"/>
            </a:endParaRPr>
          </a:p>
        </p:txBody>
      </p:sp>
      <p:sp>
        <p:nvSpPr>
          <p:cNvPr id="11" name="TextBox 10"/>
          <p:cNvSpPr txBox="1"/>
          <p:nvPr/>
        </p:nvSpPr>
        <p:spPr>
          <a:xfrm>
            <a:off x="1259632" y="4509120"/>
            <a:ext cx="6336704" cy="1815882"/>
          </a:xfrm>
          <a:prstGeom prst="rect">
            <a:avLst/>
          </a:prstGeom>
          <a:noFill/>
        </p:spPr>
        <p:txBody>
          <a:bodyPr wrap="square">
            <a:prstTxWarp prst="textNoShape">
              <a:avLst/>
            </a:prstTxWarp>
            <a:spAutoFit/>
          </a:bodyPr>
          <a:lstStyle/>
          <a:p>
            <a:pPr marL="685800" lvl="1" indent="-336550">
              <a:lnSpc>
                <a:spcPct val="70000"/>
              </a:lnSpc>
              <a:spcBef>
                <a:spcPts val="600"/>
              </a:spcBef>
              <a:buClr>
                <a:schemeClr val="accent2"/>
              </a:buClr>
              <a:buSzPct val="90000"/>
              <a:buFont typeface="Wingdings" pitchFamily="33" charset="2"/>
              <a:buChar char=""/>
              <a:defRPr/>
            </a:pPr>
            <a:r>
              <a:rPr lang="en-US" sz="2400" dirty="0">
                <a:effectLst>
                  <a:outerShdw blurRad="38100" dist="38100" dir="2700000" algn="tl">
                    <a:srgbClr val="0064E2"/>
                  </a:outerShdw>
                </a:effectLst>
                <a:latin typeface="+mn-lt"/>
              </a:rPr>
              <a:t>U</a:t>
            </a:r>
            <a:r>
              <a:rPr lang="en-US" sz="2400" dirty="0" smtClean="0">
                <a:effectLst>
                  <a:outerShdw blurRad="38100" dist="38100" dir="2700000" algn="tl">
                    <a:srgbClr val="0064E2"/>
                  </a:outerShdw>
                </a:effectLst>
                <a:latin typeface="+mn-lt"/>
              </a:rPr>
              <a:t>ser </a:t>
            </a:r>
            <a:r>
              <a:rPr lang="en-US" sz="2400" dirty="0">
                <a:effectLst>
                  <a:outerShdw blurRad="38100" dist="38100" dir="2700000" algn="tl">
                    <a:srgbClr val="0064E2"/>
                  </a:outerShdw>
                </a:effectLst>
                <a:latin typeface="+mn-lt"/>
              </a:rPr>
              <a:t>encrypts data using his or her own private key</a:t>
            </a:r>
          </a:p>
          <a:p>
            <a:pPr marL="685800" lvl="1" indent="-336550">
              <a:lnSpc>
                <a:spcPct val="70000"/>
              </a:lnSpc>
              <a:spcBef>
                <a:spcPts val="600"/>
              </a:spcBef>
              <a:buClr>
                <a:schemeClr val="accent2"/>
              </a:buClr>
              <a:buSzPct val="90000"/>
              <a:defRPr/>
            </a:pPr>
            <a:endParaRPr lang="en-US" sz="2400" dirty="0">
              <a:effectLst>
                <a:outerShdw blurRad="38100" dist="38100" dir="2700000" algn="tl">
                  <a:srgbClr val="0064E2"/>
                </a:outerShdw>
              </a:effectLst>
              <a:latin typeface="+mn-lt"/>
            </a:endParaRPr>
          </a:p>
          <a:p>
            <a:pPr marL="685800" lvl="1" indent="-336550">
              <a:lnSpc>
                <a:spcPct val="70000"/>
              </a:lnSpc>
              <a:spcBef>
                <a:spcPts val="600"/>
              </a:spcBef>
              <a:buClr>
                <a:schemeClr val="accent2"/>
              </a:buClr>
              <a:buSzPct val="90000"/>
              <a:buFont typeface="Wingdings" pitchFamily="33" charset="2"/>
              <a:buChar char=""/>
              <a:defRPr/>
            </a:pPr>
            <a:r>
              <a:rPr lang="en-US" sz="2400" dirty="0">
                <a:effectLst>
                  <a:outerShdw blurRad="38100" dist="38100" dir="2700000" algn="tl">
                    <a:srgbClr val="0064E2"/>
                  </a:outerShdw>
                </a:effectLst>
                <a:latin typeface="+mn-lt"/>
              </a:rPr>
              <a:t>A</a:t>
            </a:r>
            <a:r>
              <a:rPr lang="en-US" sz="2400" dirty="0" smtClean="0">
                <a:effectLst>
                  <a:outerShdw blurRad="38100" dist="38100" dir="2700000" algn="tl">
                    <a:srgbClr val="0064E2"/>
                  </a:outerShdw>
                </a:effectLst>
                <a:latin typeface="+mn-lt"/>
              </a:rPr>
              <a:t>nyone </a:t>
            </a:r>
            <a:r>
              <a:rPr lang="en-US" sz="2400" dirty="0">
                <a:effectLst>
                  <a:outerShdw blurRad="38100" dist="38100" dir="2700000" algn="tl">
                    <a:srgbClr val="0064E2"/>
                  </a:outerShdw>
                </a:effectLst>
                <a:latin typeface="+mn-lt"/>
              </a:rPr>
              <a:t>who knows the corresponding public key will be able to decrypt the message</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1297" t="44305" r="472" b="3983"/>
          <a:stretch/>
        </p:blipFill>
        <p:spPr>
          <a:xfrm>
            <a:off x="228600" y="187701"/>
            <a:ext cx="6120679" cy="4169811"/>
          </a:xfrm>
          <a:prstGeom prst="rect">
            <a:avLst/>
          </a:prstGeom>
          <a:solidFill>
            <a:schemeClr val="tx1"/>
          </a:solidFill>
          <a:ln w="38100" cap="sq">
            <a:solidFill>
              <a:schemeClr val="accent6"/>
            </a:solidFill>
            <a:miter lim="800000"/>
          </a:ln>
        </p:spPr>
      </p:pic>
      <p:sp>
        <p:nvSpPr>
          <p:cNvPr id="5" name="TextBox 4"/>
          <p:cNvSpPr txBox="1"/>
          <p:nvPr/>
        </p:nvSpPr>
        <p:spPr>
          <a:xfrm>
            <a:off x="6115137" y="1294963"/>
            <a:ext cx="3027616" cy="1126462"/>
          </a:xfrm>
          <a:prstGeom prst="rect">
            <a:avLst/>
          </a:prstGeom>
          <a:noFill/>
        </p:spPr>
        <p:txBody>
          <a:bodyPr wrap="square">
            <a:prstTxWarp prst="textNoShape">
              <a:avLst/>
            </a:prstTxWarp>
            <a:spAutoFit/>
          </a:bodyPr>
          <a:lstStyle/>
          <a:p>
            <a:pPr marL="349250" lvl="1">
              <a:lnSpc>
                <a:spcPct val="70000"/>
              </a:lnSpc>
              <a:spcBef>
                <a:spcPts val="600"/>
              </a:spcBef>
              <a:buClr>
                <a:schemeClr val="accent2"/>
              </a:buClr>
              <a:buSzPct val="90000"/>
              <a:defRPr/>
            </a:pPr>
            <a:r>
              <a:rPr lang="en-US" sz="3200" dirty="0" smtClean="0">
                <a:effectLst>
                  <a:outerShdw blurRad="38100" dist="38100" dir="2700000" algn="tl">
                    <a:srgbClr val="0064E2"/>
                  </a:outerShdw>
                </a:effectLst>
                <a:latin typeface="+mj-lt"/>
              </a:rPr>
              <a:t>Authenticity mode of operation</a:t>
            </a:r>
            <a:endParaRPr lang="en-US" sz="3200" dirty="0">
              <a:effectLst>
                <a:outerShdw blurRad="38100" dist="38100" dir="2700000" algn="tl">
                  <a:srgbClr val="0064E2"/>
                </a:outerShdw>
              </a:effectLst>
              <a:latin typeface="+mj-lt"/>
            </a:endParaRPr>
          </a:p>
        </p:txBody>
      </p:sp>
    </p:spTree>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0" y="103188"/>
            <a:ext cx="9144000" cy="1311275"/>
          </a:xfrm>
          <a:prstGeom prst="rect">
            <a:avLst/>
          </a:prstGeom>
          <a:noFill/>
          <a:ln w="9525">
            <a:noFill/>
            <a:round/>
            <a:headEnd/>
            <a:tailEnd/>
          </a:ln>
          <a:effectLst/>
        </p:spPr>
        <p:txBody>
          <a:bodyPr anchor="ctr" anchorCtr="1"/>
          <a:lstStyle/>
          <a:p>
            <a:pPr eaLnBrk="1" hangingPunct="1">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4000">
                <a:solidFill>
                  <a:srgbClr val="FFFFFF"/>
                </a:solidFill>
                <a:effectLst>
                  <a:outerShdw blurRad="38100" dist="38100" dir="2700000" algn="tl">
                    <a:srgbClr val="000000"/>
                  </a:outerShdw>
                </a:effectLst>
                <a:latin typeface="Arial" charset="0"/>
                <a:ea typeface="ＭＳ Ｐゴシック" charset="-128"/>
              </a:rPr>
              <a:t>Essential Steps </a:t>
            </a:r>
            <a:r>
              <a:rPr lang="en-AU" sz="4000">
                <a:solidFill>
                  <a:srgbClr val="FFFFFF"/>
                </a:solidFill>
                <a:effectLst>
                  <a:outerShdw blurRad="38100" dist="38100" dir="2700000" algn="tl">
                    <a:srgbClr val="000000"/>
                  </a:outerShdw>
                </a:effectLst>
                <a:latin typeface="Arial" charset="0"/>
                <a:ea typeface="ＭＳ Ｐゴシック" charset="-128"/>
              </a:rPr>
              <a:t>Public-Key Cryptography</a:t>
            </a:r>
          </a:p>
        </p:txBody>
      </p:sp>
      <p:sp>
        <p:nvSpPr>
          <p:cNvPr id="51203" name="Text Box 2"/>
          <p:cNvSpPr txBox="1">
            <a:spLocks noChangeArrowheads="1"/>
          </p:cNvSpPr>
          <p:nvPr/>
        </p:nvSpPr>
        <p:spPr bwMode="auto">
          <a:xfrm>
            <a:off x="600100" y="1654969"/>
            <a:ext cx="7943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501650" indent="-501650">
              <a:lnSpc>
                <a:spcPct val="93000"/>
              </a:lnSpc>
              <a:spcAft>
                <a:spcPts val="1425"/>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3200">
                <a:solidFill>
                  <a:srgbClr val="FFFFFF"/>
                </a:solidFill>
                <a:latin typeface="Arial" panose="020B0604020202020204" pitchFamily="34" charset="0"/>
                <a:ea typeface="ＭＳ Ｐゴシック" panose="020B0600070205080204" pitchFamily="34" charset="-128"/>
              </a:defRPr>
            </a:lvl1pPr>
            <a:lvl2pPr marL="852488" indent="-317500">
              <a:lnSpc>
                <a:spcPct val="93000"/>
              </a:lnSpc>
              <a:spcAft>
                <a:spcPts val="113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501650" algn="l"/>
                <a:tab pos="949325" algn="l"/>
                <a:tab pos="1398588" algn="l"/>
                <a:tab pos="1847850" algn="l"/>
                <a:tab pos="2297113" algn="l"/>
                <a:tab pos="2746375" algn="l"/>
                <a:tab pos="3195638" algn="l"/>
                <a:tab pos="3644900" algn="l"/>
                <a:tab pos="4094163" algn="l"/>
                <a:tab pos="4543425" algn="l"/>
                <a:tab pos="4992688" algn="l"/>
                <a:tab pos="5441950" algn="l"/>
                <a:tab pos="5891213" algn="l"/>
                <a:tab pos="6340475" algn="l"/>
                <a:tab pos="6789738" algn="l"/>
                <a:tab pos="7239000" algn="l"/>
                <a:tab pos="7688263" algn="l"/>
                <a:tab pos="8137525" algn="l"/>
                <a:tab pos="8586788" algn="l"/>
                <a:tab pos="9036050" algn="l"/>
                <a:tab pos="9485313" algn="l"/>
              </a:tabLst>
              <a:defRPr sz="2000">
                <a:solidFill>
                  <a:srgbClr val="FFFFFF"/>
                </a:solidFill>
                <a:latin typeface="Arial" panose="020B0604020202020204" pitchFamily="34" charset="0"/>
                <a:ea typeface="ＭＳ Ｐゴシック" panose="020B0600070205080204" pitchFamily="34" charset="-128"/>
              </a:defRPr>
            </a:lvl9pPr>
          </a:lstStyle>
          <a:p>
            <a:pPr eaLnBrk="1">
              <a:lnSpc>
                <a:spcPct val="100000"/>
              </a:lnSpc>
              <a:spcBef>
                <a:spcPts val="700"/>
              </a:spcBef>
              <a:spcAft>
                <a:spcPct val="0"/>
              </a:spcAft>
              <a:buClr>
                <a:srgbClr val="5FAFFF"/>
              </a:buClr>
              <a:buSzPct val="80000"/>
              <a:buFont typeface="Times New Roman" panose="02020603050405020304" pitchFamily="18" charset="0"/>
              <a:buAutoNum type="arabicPeriod"/>
            </a:pPr>
            <a:r>
              <a:rPr lang="en-US" altLang="en-US" sz="2800" dirty="0"/>
              <a:t>Each user generates a pair of keys to be used for the encryption and decryption of messages.</a:t>
            </a:r>
          </a:p>
          <a:p>
            <a:pPr eaLnBrk="1">
              <a:lnSpc>
                <a:spcPct val="100000"/>
              </a:lnSpc>
              <a:spcBef>
                <a:spcPts val="700"/>
              </a:spcBef>
              <a:spcAft>
                <a:spcPct val="0"/>
              </a:spcAft>
              <a:buClr>
                <a:srgbClr val="5FAFFF"/>
              </a:buClr>
              <a:buSzPct val="80000"/>
              <a:buFont typeface="Times New Roman" panose="02020603050405020304" pitchFamily="18" charset="0"/>
              <a:buAutoNum type="arabicPeriod"/>
            </a:pPr>
            <a:r>
              <a:rPr lang="en-US" altLang="en-US" sz="2800" dirty="0"/>
              <a:t>Each user places one of the two keys in a public register or other accessible file.</a:t>
            </a:r>
          </a:p>
          <a:p>
            <a:pPr lvl="1" eaLnBrk="1">
              <a:lnSpc>
                <a:spcPct val="100000"/>
              </a:lnSpc>
              <a:spcBef>
                <a:spcPts val="600"/>
              </a:spcBef>
              <a:spcAft>
                <a:spcPct val="0"/>
              </a:spcAft>
              <a:buSzPct val="45000"/>
              <a:buFont typeface="Wingdings" panose="05000000000000000000" pitchFamily="2" charset="2"/>
              <a:buChar char=""/>
            </a:pPr>
            <a:r>
              <a:rPr lang="en-US" altLang="en-US" dirty="0"/>
              <a:t>This is the public key. As previous Figure suggests the companion key is kept private. </a:t>
            </a:r>
          </a:p>
          <a:p>
            <a:pPr lvl="1" eaLnBrk="1">
              <a:lnSpc>
                <a:spcPct val="100000"/>
              </a:lnSpc>
              <a:spcBef>
                <a:spcPts val="600"/>
              </a:spcBef>
              <a:spcAft>
                <a:spcPct val="0"/>
              </a:spcAft>
              <a:buSzPct val="45000"/>
              <a:buFont typeface="Wingdings" panose="05000000000000000000" pitchFamily="2" charset="2"/>
              <a:buChar char=""/>
            </a:pPr>
            <a:r>
              <a:rPr lang="en-US" altLang="en-US" dirty="0"/>
              <a:t>Each user maintains a collection of public keys obtained from others</a:t>
            </a:r>
            <a:r>
              <a:rPr lang="en-US" altLang="en-US" dirty="0" smtClean="0"/>
              <a:t>.</a:t>
            </a:r>
          </a:p>
          <a:p>
            <a:pPr>
              <a:lnSpc>
                <a:spcPct val="100000"/>
              </a:lnSpc>
              <a:spcBef>
                <a:spcPts val="600"/>
              </a:spcBef>
              <a:spcAft>
                <a:spcPct val="0"/>
              </a:spcAft>
              <a:buSzPct val="45000"/>
              <a:buFont typeface="Wingdings" panose="05000000000000000000" pitchFamily="2" charset="2"/>
              <a:buChar char=""/>
            </a:pPr>
            <a:endParaRPr lang="en-US" altLang="en-US" dirty="0" smtClean="0"/>
          </a:p>
        </p:txBody>
      </p:sp>
    </p:spTree>
    <p:extLst>
      <p:ext uri="{BB962C8B-B14F-4D97-AF65-F5344CB8AC3E}">
        <p14:creationId xmlns:p14="http://schemas.microsoft.com/office/powerpoint/2010/main" val="17418959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457200" y="277813"/>
            <a:ext cx="8229600" cy="1139825"/>
          </a:xfrm>
          <a:prstGeom prst="rect">
            <a:avLst/>
          </a:prstGeom>
          <a:noFill/>
          <a:ln w="9525">
            <a:noFill/>
            <a:round/>
            <a:headEnd/>
            <a:tailEnd/>
          </a:ln>
          <a:effectLst/>
        </p:spPr>
        <p:txBody>
          <a:bodyPr anchor="ctr" anchorCtr="1"/>
          <a:lstStyle/>
          <a:p>
            <a:pPr eaLnBrk="1" hangingPunct="1">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AU" sz="4400">
                <a:solidFill>
                  <a:srgbClr val="FFFFFF"/>
                </a:solidFill>
                <a:effectLst>
                  <a:outerShdw blurRad="38100" dist="38100" dir="2700000" algn="tl">
                    <a:srgbClr val="000000"/>
                  </a:outerShdw>
                </a:effectLst>
                <a:latin typeface="Arial" charset="0"/>
                <a:ea typeface="ＭＳ Ｐゴシック" charset="-128"/>
              </a:rPr>
              <a:t>Symmetric vs Public-Key</a:t>
            </a:r>
          </a:p>
        </p:txBody>
      </p:sp>
      <p:pic>
        <p:nvPicPr>
          <p:cNvPr id="55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73755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587986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2536" y="2852936"/>
            <a:ext cx="9627139" cy="2638400"/>
          </a:xfrm>
          <a:prstGeom prst="rect">
            <a:avLst/>
          </a:prstGeom>
        </p:spPr>
      </p:pic>
      <p:sp>
        <p:nvSpPr>
          <p:cNvPr id="8" name="Rectangle 7"/>
          <p:cNvSpPr/>
          <p:nvPr/>
        </p:nvSpPr>
        <p:spPr>
          <a:xfrm>
            <a:off x="0" y="620688"/>
            <a:ext cx="8928992" cy="1569660"/>
          </a:xfrm>
          <a:prstGeom prst="rect">
            <a:avLst/>
          </a:prstGeom>
        </p:spPr>
        <p:txBody>
          <a:bodyPr wrap="square">
            <a:spAutoFit/>
          </a:bodyPr>
          <a:lstStyle/>
          <a:p>
            <a:pPr algn="ctr"/>
            <a:r>
              <a:rPr lang="en-US" sz="3200" b="1" dirty="0">
                <a:latin typeface="+mn-lt"/>
              </a:rPr>
              <a:t>Table </a:t>
            </a:r>
            <a:r>
              <a:rPr lang="en-US" sz="3200" b="1" dirty="0" smtClean="0">
                <a:latin typeface="+mn-lt"/>
              </a:rPr>
              <a:t>2.3</a:t>
            </a:r>
          </a:p>
          <a:p>
            <a:pPr algn="ctr"/>
            <a:r>
              <a:rPr lang="en-US" sz="3200" b="1" dirty="0" smtClean="0">
                <a:latin typeface="+mn-lt"/>
              </a:rPr>
              <a:t>  </a:t>
            </a:r>
          </a:p>
          <a:p>
            <a:pPr algn="ctr"/>
            <a:r>
              <a:rPr lang="en-US" sz="3200" b="1" dirty="0" smtClean="0">
                <a:latin typeface="+mn-lt"/>
              </a:rPr>
              <a:t>Applications </a:t>
            </a:r>
            <a:r>
              <a:rPr lang="en-US" sz="3200" b="1" dirty="0">
                <a:latin typeface="+mn-lt"/>
              </a:rPr>
              <a:t>for Public-Key Cryptosystems</a:t>
            </a:r>
            <a:r>
              <a:rPr lang="en-US" sz="3200" dirty="0">
                <a:latin typeface="+mn-lt"/>
              </a:rPr>
              <a:t> </a:t>
            </a:r>
          </a:p>
        </p:txBody>
      </p:sp>
    </p:spTree>
  </p:cSld>
  <p:clrMapOvr>
    <a:masterClrMapping/>
  </p:clrMapOvr>
  <p:transition spd="slow">
    <p:wipe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Autofit/>
          </a:bodyPr>
          <a:lstStyle/>
          <a:p>
            <a:pPr eaLnBrk="1" fontAlgn="auto" hangingPunct="1">
              <a:spcAft>
                <a:spcPts val="0"/>
              </a:spcAft>
              <a:defRPr/>
            </a:pPr>
            <a:r>
              <a:rPr lang="en-US" sz="4400" dirty="0" smtClean="0">
                <a:ln>
                  <a:solidFill>
                    <a:srgbClr val="CC9900"/>
                  </a:solidFill>
                </a:ln>
                <a:solidFill>
                  <a:schemeClr val="accent1"/>
                </a:solidFill>
                <a:ea typeface="+mj-ea"/>
                <a:cs typeface="+mj-cs"/>
              </a:rPr>
              <a:t>Asymmetric Encryption Algorithms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42344599"/>
              </p:ext>
            </p:extLst>
          </p:nvPr>
        </p:nvGraphicFramePr>
        <p:xfrm>
          <a:off x="228600" y="1905000"/>
          <a:ext cx="8610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4" name="Rectangle 4"/>
          <p:cNvSpPr>
            <a:spLocks noChangeArrowheads="1"/>
          </p:cNvSpPr>
          <p:nvPr/>
        </p:nvSpPr>
        <p:spPr bwMode="auto">
          <a:xfrm>
            <a:off x="517525" y="442913"/>
            <a:ext cx="184150" cy="366712"/>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05"/>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 calcmode="lin" valueType="num">
                                      <p:cBhvr>
                                        <p:cTn id="9" dur="1000" fill="hold"/>
                                        <p:tgtEl>
                                          <p:spTgt spid="5"/>
                                        </p:tgtEl>
                                        <p:attrNameLst>
                                          <p:attrName>ppt_x</p:attrName>
                                        </p:attrNameLst>
                                      </p:cBhvr>
                                      <p:tavLst>
                                        <p:tav tm="0">
                                          <p:val>
                                            <p:strVal val="#ppt_x-.2"/>
                                          </p:val>
                                        </p:tav>
                                        <p:tav tm="100000">
                                          <p:val>
                                            <p:strVal val="#ppt_x"/>
                                          </p:val>
                                        </p:tav>
                                      </p:tavLst>
                                    </p:anim>
                                    <p:anim calcmode="lin" valueType="num">
                                      <p:cBhvr>
                                        <p:cTn id="10" dur="1000" fill="hold"/>
                                        <p:tgtEl>
                                          <p:spTgt spid="5"/>
                                        </p:tgtEl>
                                        <p:attrNameLst>
                                          <p:attrName>ppt_y</p:attrName>
                                        </p:attrNameLst>
                                      </p:cBhvr>
                                      <p:tavLst>
                                        <p:tav tm="0">
                                          <p:val>
                                            <p:strVal val="#ppt_y"/>
                                          </p:val>
                                        </p:tav>
                                        <p:tav tm="100000">
                                          <p:val>
                                            <p:strVal val="#ppt_y"/>
                                          </p:val>
                                        </p:tav>
                                      </p:tavLst>
                                    </p:anim>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457200" y="152400"/>
            <a:ext cx="8229600" cy="1139825"/>
          </a:xfrm>
        </p:spPr>
        <p:txBody>
          <a:bodyPr/>
          <a:lstStyle/>
          <a:p>
            <a:pPr algn="ctr" eaLnBrk="1"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b="1" smtClean="0">
                <a:solidFill>
                  <a:srgbClr val="D9D9FF"/>
                </a:solidFill>
              </a:rPr>
              <a:t>Cryptography</a:t>
            </a:r>
          </a:p>
        </p:txBody>
      </p:sp>
      <p:sp>
        <p:nvSpPr>
          <p:cNvPr id="18435" name="Text Box 2"/>
          <p:cNvSpPr txBox="1">
            <a:spLocks noChangeArrowheads="1"/>
          </p:cNvSpPr>
          <p:nvPr/>
        </p:nvSpPr>
        <p:spPr bwMode="auto">
          <a:xfrm>
            <a:off x="457200" y="14478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marL="731838" indent="-274638">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indent="-227013">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hangingPunct="1">
              <a:lnSpc>
                <a:spcPct val="100000"/>
              </a:lnSpc>
              <a:spcBef>
                <a:spcPts val="638"/>
              </a:spcBef>
              <a:spcAft>
                <a:spcPct val="0"/>
              </a:spcAft>
              <a:buClr>
                <a:srgbClr val="5FAFFF"/>
              </a:buClr>
              <a:buSzPct val="80000"/>
              <a:buFont typeface="Wingdings" panose="05000000000000000000" pitchFamily="2" charset="2"/>
              <a:buChar char=""/>
            </a:pPr>
            <a:r>
              <a:rPr lang="en-AU" altLang="en-US" dirty="0"/>
              <a:t>can characterise cryptographic system by:</a:t>
            </a:r>
          </a:p>
          <a:p>
            <a:pPr lvl="1" eaLnBrk="1" hangingPunct="1">
              <a:lnSpc>
                <a:spcPct val="100000"/>
              </a:lnSpc>
              <a:spcBef>
                <a:spcPts val="563"/>
              </a:spcBef>
              <a:spcAft>
                <a:spcPct val="0"/>
              </a:spcAft>
              <a:buClr>
                <a:srgbClr val="D9D9FF"/>
              </a:buClr>
              <a:buSzPct val="50000"/>
              <a:buFont typeface="Wingdings" panose="05000000000000000000" pitchFamily="2" charset="2"/>
              <a:buChar char=""/>
            </a:pPr>
            <a:r>
              <a:rPr lang="en-AU" altLang="en-US" sz="2800" dirty="0"/>
              <a:t>type of encryption operations used</a:t>
            </a:r>
          </a:p>
          <a:p>
            <a:pPr lvl="2" eaLnBrk="1" hangingPunct="1">
              <a:lnSpc>
                <a:spcPct val="100000"/>
              </a:lnSpc>
              <a:spcBef>
                <a:spcPts val="488"/>
              </a:spcBef>
              <a:spcAft>
                <a:spcPct val="0"/>
              </a:spcAft>
              <a:buClr>
                <a:srgbClr val="00FFFF"/>
              </a:buClr>
              <a:buSzPct val="75000"/>
              <a:buFont typeface="Wingdings 2" panose="05020102010507070707" pitchFamily="18" charset="2"/>
              <a:buChar char=""/>
            </a:pPr>
            <a:r>
              <a:rPr lang="en-AU" altLang="en-US" sz="2400" dirty="0"/>
              <a:t>substitution</a:t>
            </a:r>
          </a:p>
          <a:p>
            <a:pPr lvl="2" eaLnBrk="1" hangingPunct="1">
              <a:lnSpc>
                <a:spcPct val="100000"/>
              </a:lnSpc>
              <a:spcBef>
                <a:spcPts val="488"/>
              </a:spcBef>
              <a:spcAft>
                <a:spcPct val="0"/>
              </a:spcAft>
              <a:buClr>
                <a:srgbClr val="00FFFF"/>
              </a:buClr>
              <a:buSzPct val="75000"/>
              <a:buFont typeface="Wingdings 2" panose="05020102010507070707" pitchFamily="18" charset="2"/>
              <a:buChar char=""/>
            </a:pPr>
            <a:r>
              <a:rPr lang="en-AU" altLang="en-US" sz="2400" dirty="0"/>
              <a:t>transposition</a:t>
            </a:r>
          </a:p>
          <a:p>
            <a:pPr lvl="2" eaLnBrk="1" hangingPunct="1">
              <a:lnSpc>
                <a:spcPct val="100000"/>
              </a:lnSpc>
              <a:spcBef>
                <a:spcPts val="488"/>
              </a:spcBef>
              <a:spcAft>
                <a:spcPct val="0"/>
              </a:spcAft>
              <a:buClr>
                <a:srgbClr val="00FFFF"/>
              </a:buClr>
              <a:buSzPct val="75000"/>
              <a:buFont typeface="Wingdings 2" panose="05020102010507070707" pitchFamily="18" charset="2"/>
              <a:buChar char=""/>
            </a:pPr>
            <a:r>
              <a:rPr lang="en-AU" altLang="en-US" sz="2400" dirty="0"/>
              <a:t>product</a:t>
            </a:r>
          </a:p>
          <a:p>
            <a:pPr lvl="1" eaLnBrk="1" hangingPunct="1">
              <a:lnSpc>
                <a:spcPct val="100000"/>
              </a:lnSpc>
              <a:spcBef>
                <a:spcPts val="563"/>
              </a:spcBef>
              <a:spcAft>
                <a:spcPct val="0"/>
              </a:spcAft>
              <a:buClr>
                <a:srgbClr val="D9D9FF"/>
              </a:buClr>
              <a:buSzPct val="50000"/>
              <a:buFont typeface="Wingdings" panose="05000000000000000000" pitchFamily="2" charset="2"/>
              <a:buChar char=""/>
            </a:pPr>
            <a:r>
              <a:rPr lang="en-AU" altLang="en-US" sz="2800" dirty="0"/>
              <a:t>number of keys used</a:t>
            </a:r>
          </a:p>
          <a:p>
            <a:pPr lvl="2" eaLnBrk="1" hangingPunct="1">
              <a:lnSpc>
                <a:spcPct val="100000"/>
              </a:lnSpc>
              <a:spcBef>
                <a:spcPts val="488"/>
              </a:spcBef>
              <a:spcAft>
                <a:spcPct val="0"/>
              </a:spcAft>
              <a:buClr>
                <a:srgbClr val="00FFFF"/>
              </a:buClr>
              <a:buSzPct val="75000"/>
              <a:buFont typeface="Wingdings 2" panose="05020102010507070707" pitchFamily="18" charset="2"/>
              <a:buChar char=""/>
            </a:pPr>
            <a:r>
              <a:rPr lang="en-AU" altLang="en-US" sz="2400" dirty="0"/>
              <a:t>single-key or private</a:t>
            </a:r>
          </a:p>
          <a:p>
            <a:pPr lvl="2" eaLnBrk="1" hangingPunct="1">
              <a:lnSpc>
                <a:spcPct val="100000"/>
              </a:lnSpc>
              <a:spcBef>
                <a:spcPts val="488"/>
              </a:spcBef>
              <a:spcAft>
                <a:spcPct val="0"/>
              </a:spcAft>
              <a:buClr>
                <a:srgbClr val="00FFFF"/>
              </a:buClr>
              <a:buSzPct val="75000"/>
              <a:buFont typeface="Wingdings 2" panose="05020102010507070707" pitchFamily="18" charset="2"/>
              <a:buChar char=""/>
            </a:pPr>
            <a:r>
              <a:rPr lang="en-AU" altLang="en-US" sz="2400" dirty="0"/>
              <a:t>two-key or public</a:t>
            </a:r>
          </a:p>
          <a:p>
            <a:pPr lvl="1" eaLnBrk="1" hangingPunct="1">
              <a:lnSpc>
                <a:spcPct val="100000"/>
              </a:lnSpc>
              <a:spcBef>
                <a:spcPts val="563"/>
              </a:spcBef>
              <a:spcAft>
                <a:spcPct val="0"/>
              </a:spcAft>
              <a:buClr>
                <a:srgbClr val="D9D9FF"/>
              </a:buClr>
              <a:buSzPct val="50000"/>
              <a:buFont typeface="Wingdings" panose="05000000000000000000" pitchFamily="2" charset="2"/>
              <a:buChar char=""/>
            </a:pPr>
            <a:r>
              <a:rPr lang="en-AU" altLang="en-US" sz="2800" dirty="0"/>
              <a:t>way in which plaintext is processed</a:t>
            </a:r>
          </a:p>
          <a:p>
            <a:pPr lvl="2" eaLnBrk="1" hangingPunct="1">
              <a:lnSpc>
                <a:spcPct val="100000"/>
              </a:lnSpc>
              <a:spcBef>
                <a:spcPts val="488"/>
              </a:spcBef>
              <a:spcAft>
                <a:spcPct val="0"/>
              </a:spcAft>
              <a:buClr>
                <a:srgbClr val="00FFFF"/>
              </a:buClr>
              <a:buSzPct val="75000"/>
              <a:buFont typeface="Wingdings 2" panose="05020102010507070707" pitchFamily="18" charset="2"/>
              <a:buChar char=""/>
            </a:pPr>
            <a:r>
              <a:rPr lang="en-AU" altLang="en-US" sz="2400" dirty="0"/>
              <a:t>block</a:t>
            </a:r>
          </a:p>
          <a:p>
            <a:pPr lvl="2" eaLnBrk="1" hangingPunct="1">
              <a:lnSpc>
                <a:spcPct val="100000"/>
              </a:lnSpc>
              <a:spcBef>
                <a:spcPts val="488"/>
              </a:spcBef>
              <a:spcAft>
                <a:spcPct val="0"/>
              </a:spcAft>
              <a:buClr>
                <a:srgbClr val="00FFFF"/>
              </a:buClr>
              <a:buSzPct val="75000"/>
              <a:buFont typeface="Wingdings 2" panose="05020102010507070707" pitchFamily="18" charset="2"/>
              <a:buChar char=""/>
            </a:pPr>
            <a:r>
              <a:rPr lang="en-AU" altLang="en-US" sz="2400" dirty="0"/>
              <a:t>stream</a:t>
            </a:r>
          </a:p>
        </p:txBody>
      </p:sp>
    </p:spTree>
    <p:extLst>
      <p:ext uri="{BB962C8B-B14F-4D97-AF65-F5344CB8AC3E}">
        <p14:creationId xmlns:p14="http://schemas.microsoft.com/office/powerpoint/2010/main" val="200652450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600200"/>
          </a:xfrm>
        </p:spPr>
        <p:txBody>
          <a:bodyPr/>
          <a:lstStyle/>
          <a:p>
            <a:pPr eaLnBrk="1" hangingPunct="1">
              <a:defRPr/>
            </a:pPr>
            <a:r>
              <a:rPr lang="en-US" dirty="0" smtClean="0">
                <a:solidFill>
                  <a:schemeClr val="accent6">
                    <a:lumMod val="40000"/>
                    <a:lumOff val="60000"/>
                  </a:schemeClr>
                </a:solidFill>
              </a:rPr>
              <a:t>Digital Signatures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1772816"/>
            <a:ext cx="8229600" cy="4525963"/>
          </a:xfrm>
        </p:spPr>
        <p:txBody>
          <a:bodyPr/>
          <a:lstStyle/>
          <a:p>
            <a:pPr eaLnBrk="1" hangingPunct="1">
              <a:spcAft>
                <a:spcPts val="1200"/>
              </a:spcAft>
              <a:buClr>
                <a:schemeClr val="accent6">
                  <a:lumMod val="40000"/>
                  <a:lumOff val="60000"/>
                </a:schemeClr>
              </a:buClr>
              <a:buSzPct val="70000"/>
              <a:buFont typeface="Wingdings" pitchFamily="33" charset="2"/>
              <a:buChar char=""/>
              <a:defRPr/>
            </a:pPr>
            <a:r>
              <a:rPr lang="en-US" dirty="0"/>
              <a:t>U</a:t>
            </a:r>
            <a:r>
              <a:rPr lang="en-US" dirty="0" smtClean="0"/>
              <a:t>sed for authenticating both source and data integrity</a:t>
            </a:r>
          </a:p>
          <a:p>
            <a:pPr eaLnBrk="1" hangingPunct="1">
              <a:spcAft>
                <a:spcPts val="1200"/>
              </a:spcAft>
              <a:buClr>
                <a:schemeClr val="accent6">
                  <a:lumMod val="40000"/>
                  <a:lumOff val="60000"/>
                </a:schemeClr>
              </a:buClr>
              <a:buSzPct val="70000"/>
              <a:buFont typeface="Wingdings" pitchFamily="33" charset="2"/>
              <a:buChar char=""/>
              <a:defRPr/>
            </a:pPr>
            <a:r>
              <a:rPr lang="en-US" dirty="0"/>
              <a:t>C</a:t>
            </a:r>
            <a:r>
              <a:rPr lang="en-US" dirty="0" smtClean="0"/>
              <a:t>reated by encrypting hash code with private key</a:t>
            </a:r>
          </a:p>
          <a:p>
            <a:pPr eaLnBrk="1" hangingPunct="1">
              <a:spcAft>
                <a:spcPts val="1200"/>
              </a:spcAft>
              <a:buClr>
                <a:schemeClr val="accent6">
                  <a:lumMod val="40000"/>
                  <a:lumOff val="60000"/>
                </a:schemeClr>
              </a:buClr>
              <a:buSzPct val="70000"/>
              <a:buFont typeface="Wingdings" pitchFamily="33" charset="2"/>
              <a:buChar char=""/>
              <a:defRPr/>
            </a:pPr>
            <a:r>
              <a:rPr lang="en-US" dirty="0"/>
              <a:t>D</a:t>
            </a:r>
            <a:r>
              <a:rPr lang="en-US" dirty="0" smtClean="0"/>
              <a:t>oes not provide confidentiality</a:t>
            </a:r>
          </a:p>
          <a:p>
            <a:pPr lvl="2" eaLnBrk="1" hangingPunct="1">
              <a:spcAft>
                <a:spcPts val="1200"/>
              </a:spcAft>
              <a:buClr>
                <a:schemeClr val="accent1"/>
              </a:buClr>
              <a:buSzPct val="70000"/>
              <a:buFont typeface="Wingdings" pitchFamily="33" charset="2"/>
              <a:buChar char=""/>
              <a:defRPr/>
            </a:pPr>
            <a:r>
              <a:rPr lang="en-US" sz="2000" dirty="0"/>
              <a:t>E</a:t>
            </a:r>
            <a:r>
              <a:rPr lang="en-US" sz="2000" dirty="0" smtClean="0"/>
              <a:t>ven in the case of complete encryption</a:t>
            </a:r>
          </a:p>
          <a:p>
            <a:pPr lvl="2" eaLnBrk="1" hangingPunct="1">
              <a:spcAft>
                <a:spcPts val="1200"/>
              </a:spcAft>
              <a:buClr>
                <a:schemeClr val="accent1"/>
              </a:buClr>
              <a:buSzPct val="70000"/>
              <a:buFont typeface="Wingdings" pitchFamily="33" charset="2"/>
              <a:buChar char=""/>
              <a:defRPr/>
            </a:pPr>
            <a:r>
              <a:rPr lang="en-US" sz="2000" dirty="0"/>
              <a:t>M</a:t>
            </a:r>
            <a:r>
              <a:rPr lang="en-US" sz="2000" dirty="0" smtClean="0"/>
              <a:t>essage is safe from alteration but not eavesdropping</a:t>
            </a:r>
          </a:p>
          <a:p>
            <a:pPr marL="0" indent="0" eaLnBrk="1" hangingPunct="1">
              <a:buNone/>
              <a:defRPr/>
            </a:pPr>
            <a:endParaRPr lang="en-US" dirty="0"/>
          </a:p>
        </p:txBody>
      </p:sp>
      <p:pic>
        <p:nvPicPr>
          <p:cNvPr id="68612" name="Picture 3"/>
          <p:cNvPicPr>
            <a:picLocks noChangeAspect="1"/>
          </p:cNvPicPr>
          <p:nvPr/>
        </p:nvPicPr>
        <p:blipFill>
          <a:blip r:embed="rId3"/>
          <a:srcRect/>
          <a:stretch>
            <a:fillRect/>
          </a:stretch>
        </p:blipFill>
        <p:spPr bwMode="auto">
          <a:xfrm rot="393564">
            <a:off x="6035282" y="4911812"/>
            <a:ext cx="2759224" cy="18236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1332" t="18595" r="1055" b="26027"/>
          <a:stretch/>
        </p:blipFill>
        <p:spPr>
          <a:xfrm>
            <a:off x="323528" y="260648"/>
            <a:ext cx="8533172" cy="6264696"/>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251520" y="-315416"/>
            <a:ext cx="3352800" cy="3048000"/>
          </a:xfrm>
        </p:spPr>
        <p:txBody>
          <a:bodyPr/>
          <a:lstStyle/>
          <a:p>
            <a:pPr eaLnBrk="1" fontAlgn="auto" hangingPunct="1">
              <a:spcAft>
                <a:spcPts val="0"/>
              </a:spcAft>
              <a:defRPr/>
            </a:pPr>
            <a:r>
              <a:rPr lang="en-US" dirty="0">
                <a:ln>
                  <a:solidFill>
                    <a:srgbClr val="FF6600"/>
                  </a:solidFill>
                </a:ln>
                <a:solidFill>
                  <a:schemeClr val="accent2">
                    <a:lumMod val="20000"/>
                    <a:lumOff val="80000"/>
                  </a:schemeClr>
                </a:solidFill>
                <a:ea typeface="+mj-ea"/>
                <a:cs typeface="+mj-cs"/>
              </a:rPr>
              <a:t>Digital Envelopes</a:t>
            </a:r>
          </a:p>
        </p:txBody>
      </p:sp>
      <p:sp>
        <p:nvSpPr>
          <p:cNvPr id="72708" name="TextBox 5"/>
          <p:cNvSpPr txBox="1">
            <a:spLocks noChangeArrowheads="1"/>
          </p:cNvSpPr>
          <p:nvPr/>
        </p:nvSpPr>
        <p:spPr bwMode="auto">
          <a:xfrm>
            <a:off x="2127250" y="5541963"/>
            <a:ext cx="185738" cy="369887"/>
          </a:xfrm>
          <a:prstGeom prst="rect">
            <a:avLst/>
          </a:prstGeom>
          <a:noFill/>
          <a:ln w="9525">
            <a:noFill/>
            <a:miter lim="800000"/>
            <a:headEnd/>
            <a:tailEnd/>
          </a:ln>
        </p:spPr>
        <p:txBody>
          <a:bodyPr wrap="none">
            <a:prstTxWarp prst="textNoShape">
              <a:avLst/>
            </a:prstTxWarp>
            <a:spAutoFit/>
          </a:bodyPr>
          <a:lstStyle/>
          <a:p>
            <a:endParaRPr lang="en-US"/>
          </a:p>
        </p:txBody>
      </p:sp>
      <p:sp>
        <p:nvSpPr>
          <p:cNvPr id="7" name="TextBox 6"/>
          <p:cNvSpPr txBox="1"/>
          <p:nvPr/>
        </p:nvSpPr>
        <p:spPr>
          <a:xfrm>
            <a:off x="395536" y="3356992"/>
            <a:ext cx="3048000" cy="2841804"/>
          </a:xfrm>
          <a:prstGeom prst="rect">
            <a:avLst/>
          </a:prstGeom>
          <a:noFill/>
        </p:spPr>
        <p:txBody>
          <a:bodyPr>
            <a:prstTxWarp prst="textNoShape">
              <a:avLst/>
            </a:prstTxWarp>
            <a:spAutoFit/>
          </a:bodyPr>
          <a:lstStyle/>
          <a:p>
            <a:pPr marL="342900" indent="-342900">
              <a:spcBef>
                <a:spcPts val="2000"/>
              </a:spcBef>
              <a:buClr>
                <a:srgbClr val="FF6600"/>
              </a:buClr>
              <a:buSzPct val="90000"/>
              <a:buFont typeface="Wingdings" pitchFamily="33" charset="2"/>
              <a:buChar char=""/>
              <a:defRPr/>
            </a:pPr>
            <a:r>
              <a:rPr lang="en-US" dirty="0">
                <a:effectLst>
                  <a:outerShdw blurRad="38100" dist="38100" dir="2700000" algn="tl">
                    <a:srgbClr val="0064E2"/>
                  </a:outerShdw>
                </a:effectLst>
                <a:latin typeface="+mj-lt"/>
              </a:rPr>
              <a:t>P</a:t>
            </a:r>
            <a:r>
              <a:rPr lang="en-US" dirty="0" smtClean="0">
                <a:effectLst>
                  <a:outerShdw blurRad="38100" dist="38100" dir="2700000" algn="tl">
                    <a:srgbClr val="0064E2"/>
                  </a:outerShdw>
                </a:effectLst>
                <a:latin typeface="+mj-lt"/>
              </a:rPr>
              <a:t>rotects </a:t>
            </a:r>
            <a:r>
              <a:rPr lang="en-US" dirty="0">
                <a:effectLst>
                  <a:outerShdw blurRad="38100" dist="38100" dir="2700000" algn="tl">
                    <a:srgbClr val="0064E2"/>
                  </a:outerShdw>
                </a:effectLst>
                <a:latin typeface="+mj-lt"/>
              </a:rPr>
              <a:t>a message without needing to first arrange for sender and receiver to have the same secret key </a:t>
            </a:r>
          </a:p>
          <a:p>
            <a:pPr marL="342900" indent="-342900">
              <a:spcBef>
                <a:spcPts val="2000"/>
              </a:spcBef>
              <a:buClr>
                <a:srgbClr val="FF6600"/>
              </a:buClr>
              <a:buSzPct val="90000"/>
              <a:buFont typeface="Wingdings" pitchFamily="33" charset="2"/>
              <a:buChar char=""/>
              <a:defRPr/>
            </a:pPr>
            <a:r>
              <a:rPr lang="en-US" dirty="0" smtClean="0">
                <a:effectLst>
                  <a:outerShdw blurRad="38100" dist="38100" dir="2700000" algn="tl">
                    <a:srgbClr val="0064E2"/>
                  </a:outerShdw>
                </a:effectLst>
                <a:latin typeface="+mj-lt"/>
              </a:rPr>
              <a:t>Equates </a:t>
            </a:r>
            <a:r>
              <a:rPr lang="en-US" dirty="0">
                <a:effectLst>
                  <a:outerShdw blurRad="38100" dist="38100" dir="2700000" algn="tl">
                    <a:srgbClr val="0064E2"/>
                  </a:outerShdw>
                </a:effectLst>
                <a:latin typeface="+mj-lt"/>
              </a:rPr>
              <a:t>to the same thing as a sealed envelope containing an unsigned letter</a:t>
            </a:r>
          </a:p>
        </p:txBody>
      </p:sp>
      <p:pic>
        <p:nvPicPr>
          <p:cNvPr id="2" name="Picture 1"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18669"/>
            <a:ext cx="5299364" cy="6858000"/>
          </a:xfrm>
          <a:prstGeom prst="rect">
            <a:avLst/>
          </a:prstGeom>
          <a:solidFill>
            <a:schemeClr val="tx1"/>
          </a:solidFill>
        </p:spPr>
      </p:pic>
    </p:spTree>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340768"/>
            <a:ext cx="3384376" cy="5805264"/>
          </a:xfrm>
        </p:spPr>
        <p:txBody>
          <a:bodyPr>
            <a:normAutofit/>
          </a:bodyPr>
          <a:lstStyle/>
          <a:p>
            <a:pPr marL="342900" lvl="1" indent="-342900">
              <a:buFont typeface="Arial" pitchFamily="34" charset="0"/>
              <a:buChar char="•"/>
            </a:pPr>
            <a:r>
              <a:rPr lang="en-AU" sz="2400" dirty="0" smtClean="0"/>
              <a:t>Public-key encryption</a:t>
            </a:r>
          </a:p>
          <a:p>
            <a:pPr lvl="1">
              <a:lnSpc>
                <a:spcPct val="90000"/>
              </a:lnSpc>
              <a:buClr>
                <a:schemeClr val="accent6">
                  <a:lumMod val="40000"/>
                  <a:lumOff val="60000"/>
                </a:schemeClr>
              </a:buClr>
              <a:buFont typeface="Wingdings" charset="2"/>
              <a:buChar char="§"/>
            </a:pPr>
            <a:r>
              <a:rPr lang="en-AU" sz="1500" dirty="0"/>
              <a:t>Structure</a:t>
            </a:r>
          </a:p>
          <a:p>
            <a:pPr lvl="1">
              <a:lnSpc>
                <a:spcPct val="90000"/>
              </a:lnSpc>
              <a:buClr>
                <a:schemeClr val="accent6">
                  <a:lumMod val="40000"/>
                  <a:lumOff val="60000"/>
                </a:schemeClr>
              </a:buClr>
              <a:buFont typeface="Wingdings" charset="2"/>
              <a:buChar char="§"/>
            </a:pPr>
            <a:r>
              <a:rPr lang="en-AU" sz="1500" dirty="0"/>
              <a:t>Applications for public-key cryptosystems</a:t>
            </a:r>
          </a:p>
          <a:p>
            <a:pPr lvl="1">
              <a:lnSpc>
                <a:spcPct val="90000"/>
              </a:lnSpc>
              <a:buClr>
                <a:schemeClr val="accent6">
                  <a:lumMod val="40000"/>
                  <a:lumOff val="60000"/>
                </a:schemeClr>
              </a:buClr>
              <a:buFont typeface="Wingdings" charset="2"/>
              <a:buChar char="§"/>
            </a:pPr>
            <a:r>
              <a:rPr lang="en-AU" sz="1500" dirty="0"/>
              <a:t>Requirements for public-key cryptography</a:t>
            </a:r>
          </a:p>
          <a:p>
            <a:pPr lvl="1">
              <a:lnSpc>
                <a:spcPct val="90000"/>
              </a:lnSpc>
              <a:buClr>
                <a:schemeClr val="accent6">
                  <a:lumMod val="40000"/>
                  <a:lumOff val="60000"/>
                </a:schemeClr>
              </a:buClr>
              <a:buFont typeface="Wingdings" charset="2"/>
              <a:buChar char="§"/>
            </a:pPr>
            <a:r>
              <a:rPr lang="en-AU" sz="1500" dirty="0"/>
              <a:t>Asymmetric encryption algorithms</a:t>
            </a:r>
          </a:p>
          <a:p>
            <a:pPr marL="342900" lvl="1" indent="-342900">
              <a:buFont typeface="Arial" pitchFamily="34" charset="0"/>
              <a:buChar char="•"/>
            </a:pPr>
            <a:r>
              <a:rPr lang="en-AU" sz="2200" dirty="0" smtClean="0"/>
              <a:t>Digital signatures and key management</a:t>
            </a:r>
          </a:p>
          <a:p>
            <a:pPr lvl="1">
              <a:lnSpc>
                <a:spcPct val="90000"/>
              </a:lnSpc>
              <a:buClr>
                <a:schemeClr val="accent6">
                  <a:lumMod val="40000"/>
                  <a:lumOff val="60000"/>
                </a:schemeClr>
              </a:buClr>
              <a:buFont typeface="Wingdings" charset="2"/>
              <a:buChar char="§"/>
            </a:pPr>
            <a:r>
              <a:rPr lang="en-AU" sz="1500" dirty="0"/>
              <a:t>Digital signature</a:t>
            </a:r>
          </a:p>
          <a:p>
            <a:pPr lvl="1">
              <a:lnSpc>
                <a:spcPct val="90000"/>
              </a:lnSpc>
              <a:buClr>
                <a:schemeClr val="accent6">
                  <a:lumMod val="40000"/>
                  <a:lumOff val="60000"/>
                </a:schemeClr>
              </a:buClr>
              <a:buFont typeface="Wingdings" charset="2"/>
              <a:buChar char="§"/>
            </a:pPr>
            <a:r>
              <a:rPr lang="en-AU" sz="1500" dirty="0"/>
              <a:t>Public-key certificates</a:t>
            </a:r>
          </a:p>
          <a:p>
            <a:pPr lvl="1">
              <a:lnSpc>
                <a:spcPct val="90000"/>
              </a:lnSpc>
              <a:buClr>
                <a:schemeClr val="accent6">
                  <a:lumMod val="40000"/>
                  <a:lumOff val="60000"/>
                </a:schemeClr>
              </a:buClr>
              <a:buFont typeface="Wingdings" charset="2"/>
              <a:buChar char="§"/>
            </a:pPr>
            <a:r>
              <a:rPr lang="en-AU" sz="1500" dirty="0"/>
              <a:t>Symmetric key exchange using public-key encryption</a:t>
            </a:r>
          </a:p>
          <a:p>
            <a:pPr lvl="1">
              <a:lnSpc>
                <a:spcPct val="90000"/>
              </a:lnSpc>
              <a:buClr>
                <a:schemeClr val="accent6">
                  <a:lumMod val="40000"/>
                  <a:lumOff val="60000"/>
                </a:schemeClr>
              </a:buClr>
              <a:buFont typeface="Wingdings" charset="2"/>
              <a:buChar char="§"/>
            </a:pPr>
            <a:r>
              <a:rPr lang="en-AU" sz="1500" dirty="0"/>
              <a:t>Digital envelopes</a:t>
            </a:r>
          </a:p>
        </p:txBody>
      </p:sp>
      <p:sp>
        <p:nvSpPr>
          <p:cNvPr id="2" name="Content Placeholder 1"/>
          <p:cNvSpPr>
            <a:spLocks noGrp="1"/>
          </p:cNvSpPr>
          <p:nvPr>
            <p:ph sz="quarter" idx="13"/>
          </p:nvPr>
        </p:nvSpPr>
        <p:spPr>
          <a:xfrm>
            <a:off x="251520" y="1050725"/>
            <a:ext cx="3816424" cy="5807275"/>
          </a:xfrm>
        </p:spPr>
        <p:txBody>
          <a:bodyPr>
            <a:normAutofit/>
          </a:bodyPr>
          <a:lstStyle/>
          <a:p>
            <a:r>
              <a:rPr lang="en-US" dirty="0" smtClean="0"/>
              <a:t>Confidentiality with symmetric encryption</a:t>
            </a:r>
          </a:p>
          <a:p>
            <a:pPr lvl="1">
              <a:buClr>
                <a:schemeClr val="accent6">
                  <a:lumMod val="40000"/>
                  <a:lumOff val="60000"/>
                </a:schemeClr>
              </a:buClr>
              <a:buFont typeface="Wingdings" charset="2"/>
              <a:buChar char="§"/>
            </a:pPr>
            <a:r>
              <a:rPr lang="en-US" dirty="0" smtClean="0"/>
              <a:t>Symmetric encryption </a:t>
            </a:r>
          </a:p>
          <a:p>
            <a:pPr lvl="1">
              <a:buClr>
                <a:schemeClr val="accent6">
                  <a:lumMod val="40000"/>
                  <a:lumOff val="60000"/>
                </a:schemeClr>
              </a:buClr>
              <a:buFont typeface="Wingdings" charset="2"/>
              <a:buChar char="§"/>
            </a:pPr>
            <a:r>
              <a:rPr lang="en-US" dirty="0" smtClean="0"/>
              <a:t>Symmetric block encryption algorithms</a:t>
            </a:r>
          </a:p>
          <a:p>
            <a:pPr lvl="1">
              <a:buClr>
                <a:schemeClr val="accent6">
                  <a:lumMod val="40000"/>
                  <a:lumOff val="60000"/>
                </a:schemeClr>
              </a:buClr>
              <a:buFont typeface="Wingdings" charset="2"/>
              <a:buChar char="§"/>
            </a:pPr>
            <a:r>
              <a:rPr lang="en-US" dirty="0" smtClean="0"/>
              <a:t>Stream ciphers </a:t>
            </a:r>
          </a:p>
          <a:p>
            <a:r>
              <a:rPr lang="en-US" dirty="0" smtClean="0"/>
              <a:t>Message authentication and hash functions</a:t>
            </a:r>
          </a:p>
          <a:p>
            <a:pPr lvl="1">
              <a:buClr>
                <a:schemeClr val="accent6">
                  <a:lumMod val="40000"/>
                  <a:lumOff val="60000"/>
                </a:schemeClr>
              </a:buClr>
              <a:buFont typeface="Wingdings" charset="2"/>
              <a:buChar char="§"/>
            </a:pPr>
            <a:r>
              <a:rPr lang="en-US" dirty="0"/>
              <a:t>Authentication using  symmetric encryption</a:t>
            </a:r>
          </a:p>
          <a:p>
            <a:pPr lvl="1">
              <a:buClr>
                <a:schemeClr val="accent6">
                  <a:lumMod val="40000"/>
                  <a:lumOff val="60000"/>
                </a:schemeClr>
              </a:buClr>
              <a:buFont typeface="Wingdings" charset="2"/>
              <a:buChar char="§"/>
            </a:pPr>
            <a:r>
              <a:rPr lang="en-US" dirty="0"/>
              <a:t>Message authentication without message encryption</a:t>
            </a:r>
          </a:p>
          <a:p>
            <a:pPr lvl="1">
              <a:buClr>
                <a:schemeClr val="accent6">
                  <a:lumMod val="40000"/>
                  <a:lumOff val="60000"/>
                </a:schemeClr>
              </a:buClr>
              <a:buFont typeface="Wingdings" charset="2"/>
              <a:buChar char="§"/>
            </a:pPr>
            <a:r>
              <a:rPr lang="en-US" dirty="0"/>
              <a:t>Secure hash functions</a:t>
            </a:r>
          </a:p>
          <a:p>
            <a:pPr lvl="1">
              <a:buClr>
                <a:schemeClr val="accent6">
                  <a:lumMod val="40000"/>
                  <a:lumOff val="60000"/>
                </a:schemeClr>
              </a:buClr>
              <a:buFont typeface="Wingdings" charset="2"/>
              <a:buChar char="§"/>
            </a:pPr>
            <a:r>
              <a:rPr lang="en-US" dirty="0"/>
              <a:t>Other applications of hash </a:t>
            </a:r>
            <a:r>
              <a:rPr lang="en-US" dirty="0" smtClean="0"/>
              <a:t>functions</a:t>
            </a:r>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779912" y="2564904"/>
            <a:ext cx="1872208" cy="1604244"/>
          </a:xfrm>
          <a:prstGeom prst="round1Rect">
            <a:avLst/>
          </a:prstGeom>
          <a:effectLst>
            <a:softEdge rad="12700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457200" y="277813"/>
            <a:ext cx="8229600" cy="1139825"/>
          </a:xfrm>
        </p:spPr>
        <p:txBody>
          <a:bodyPr/>
          <a:lstStyle/>
          <a:p>
            <a:pPr algn="ctr" eaLnBrk="1"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b="1" smtClean="0">
                <a:solidFill>
                  <a:srgbClr val="D9D9FF"/>
                </a:solidFill>
              </a:rPr>
              <a:t>Cryptanalysis</a:t>
            </a:r>
          </a:p>
        </p:txBody>
      </p:sp>
      <p:sp>
        <p:nvSpPr>
          <p:cNvPr id="20483" name="Text Box 2"/>
          <p:cNvSpPr txBox="1">
            <a:spLocks noChangeArrowheads="1"/>
          </p:cNvSpPr>
          <p:nvPr/>
        </p:nvSpPr>
        <p:spPr bwMode="auto">
          <a:xfrm>
            <a:off x="457200" y="1676400"/>
            <a:ext cx="82296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marL="731838" indent="-274638">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hangingPunct="1">
              <a:lnSpc>
                <a:spcPct val="100000"/>
              </a:lnSpc>
              <a:spcBef>
                <a:spcPts val="638"/>
              </a:spcBef>
              <a:spcAft>
                <a:spcPct val="0"/>
              </a:spcAft>
              <a:buClr>
                <a:srgbClr val="5FAFFF"/>
              </a:buClr>
              <a:buSzPct val="80000"/>
              <a:buFont typeface="Wingdings" panose="05000000000000000000" pitchFamily="2" charset="2"/>
              <a:buChar char=""/>
            </a:pPr>
            <a:r>
              <a:rPr lang="en-AU" altLang="en-US" dirty="0"/>
              <a:t>objective to recover key not just message</a:t>
            </a:r>
          </a:p>
          <a:p>
            <a:pPr eaLnBrk="1" hangingPunct="1">
              <a:lnSpc>
                <a:spcPct val="100000"/>
              </a:lnSpc>
              <a:spcBef>
                <a:spcPts val="638"/>
              </a:spcBef>
              <a:spcAft>
                <a:spcPct val="0"/>
              </a:spcAft>
              <a:buClr>
                <a:srgbClr val="5FAFFF"/>
              </a:buClr>
              <a:buSzPct val="80000"/>
              <a:buFont typeface="Wingdings" panose="05000000000000000000" pitchFamily="2" charset="2"/>
              <a:buChar char=""/>
            </a:pPr>
            <a:r>
              <a:rPr lang="en-AU" altLang="en-US" dirty="0"/>
              <a:t>general approaches:</a:t>
            </a:r>
          </a:p>
          <a:p>
            <a:pPr lvl="1" eaLnBrk="1" hangingPunct="1">
              <a:lnSpc>
                <a:spcPct val="100000"/>
              </a:lnSpc>
              <a:spcBef>
                <a:spcPts val="563"/>
              </a:spcBef>
              <a:spcAft>
                <a:spcPct val="0"/>
              </a:spcAft>
              <a:buClr>
                <a:srgbClr val="D9D9FF"/>
              </a:buClr>
              <a:buSzPct val="50000"/>
              <a:buFont typeface="Wingdings" panose="05000000000000000000" pitchFamily="2" charset="2"/>
              <a:buChar char=""/>
            </a:pPr>
            <a:r>
              <a:rPr lang="en-AU" altLang="en-US" sz="2800" dirty="0"/>
              <a:t>cryptanalytic attack</a:t>
            </a:r>
          </a:p>
          <a:p>
            <a:pPr lvl="1" eaLnBrk="1" hangingPunct="1">
              <a:lnSpc>
                <a:spcPct val="100000"/>
              </a:lnSpc>
              <a:spcBef>
                <a:spcPts val="563"/>
              </a:spcBef>
              <a:spcAft>
                <a:spcPct val="0"/>
              </a:spcAft>
              <a:buClr>
                <a:srgbClr val="D9D9FF"/>
              </a:buClr>
              <a:buSzPct val="50000"/>
              <a:buFont typeface="Wingdings" panose="05000000000000000000" pitchFamily="2" charset="2"/>
              <a:buChar char=""/>
            </a:pPr>
            <a:r>
              <a:rPr lang="en-AU" altLang="en-US" sz="2800" dirty="0"/>
              <a:t>brute-force attack</a:t>
            </a:r>
          </a:p>
          <a:p>
            <a:pPr eaLnBrk="1" hangingPunct="1">
              <a:lnSpc>
                <a:spcPct val="100000"/>
              </a:lnSpc>
              <a:spcBef>
                <a:spcPts val="638"/>
              </a:spcBef>
              <a:spcAft>
                <a:spcPct val="0"/>
              </a:spcAft>
              <a:buClr>
                <a:srgbClr val="5FAFFF"/>
              </a:buClr>
              <a:buSzPct val="80000"/>
              <a:buFont typeface="Wingdings" panose="05000000000000000000" pitchFamily="2" charset="2"/>
              <a:buChar char=""/>
            </a:pPr>
            <a:r>
              <a:rPr lang="en-AU" altLang="en-US" dirty="0"/>
              <a:t>if either succeed all key use compromised</a:t>
            </a:r>
          </a:p>
        </p:txBody>
      </p:sp>
    </p:spTree>
    <p:extLst>
      <p:ext uri="{BB962C8B-B14F-4D97-AF65-F5344CB8AC3E}">
        <p14:creationId xmlns:p14="http://schemas.microsoft.com/office/powerpoint/2010/main" val="14442691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360218"/>
            <a:ext cx="8229600" cy="1524000"/>
          </a:xfrm>
        </p:spPr>
        <p:txBody>
          <a:bodyPr>
            <a:noAutofit/>
          </a:bodyPr>
          <a:lstStyle/>
          <a:p>
            <a:pPr>
              <a:defRPr/>
            </a:pPr>
            <a:r>
              <a:rPr lang="en-US" dirty="0" smtClean="0">
                <a:solidFill>
                  <a:schemeClr val="accent1"/>
                </a:solidFill>
              </a:rPr>
              <a:t>Cryptanalytic attack Vs</a:t>
            </a:r>
            <a:r>
              <a:rPr lang="en-US" dirty="0">
                <a:solidFill>
                  <a:schemeClr val="accent1"/>
                </a:solidFill>
              </a:rPr>
              <a:t/>
            </a:r>
            <a:br>
              <a:rPr lang="en-US" dirty="0">
                <a:solidFill>
                  <a:schemeClr val="accent1"/>
                </a:solidFill>
              </a:rPr>
            </a:br>
            <a:r>
              <a:rPr lang="en-US" dirty="0" smtClean="0">
                <a:solidFill>
                  <a:schemeClr val="accent1"/>
                </a:solidFill>
              </a:rPr>
              <a:t>Brute-force </a:t>
            </a:r>
            <a:r>
              <a:rPr lang="en-US" dirty="0">
                <a:solidFill>
                  <a:schemeClr val="accent1"/>
                </a:solidFill>
              </a:rPr>
              <a:t>attack</a:t>
            </a:r>
          </a:p>
        </p:txBody>
      </p:sp>
      <p:sp>
        <p:nvSpPr>
          <p:cNvPr id="6" name="Text Placeholder 5"/>
          <p:cNvSpPr>
            <a:spLocks noGrp="1"/>
          </p:cNvSpPr>
          <p:nvPr>
            <p:ph type="body" idx="1"/>
          </p:nvPr>
        </p:nvSpPr>
        <p:spPr/>
        <p:txBody>
          <a:bodyPr/>
          <a:lstStyle/>
          <a:p>
            <a:pPr eaLnBrk="1" fontAlgn="auto" hangingPunct="1">
              <a:spcAft>
                <a:spcPts val="0"/>
              </a:spcAft>
              <a:buFont typeface="Wingdings" pitchFamily="2" charset="2"/>
              <a:buNone/>
              <a:defRPr/>
            </a:pPr>
            <a:r>
              <a:rPr lang="en-US" u="sng" dirty="0" smtClean="0">
                <a:ea typeface="+mn-ea"/>
                <a:cs typeface="+mn-cs"/>
              </a:rPr>
              <a:t>Cryptanalytic Attacks</a:t>
            </a:r>
            <a:endParaRPr lang="en-US" u="sng" dirty="0">
              <a:ea typeface="+mn-ea"/>
              <a:cs typeface="+mn-cs"/>
            </a:endParaRPr>
          </a:p>
        </p:txBody>
      </p:sp>
      <p:sp>
        <p:nvSpPr>
          <p:cNvPr id="7" name="Text Placeholder 6"/>
          <p:cNvSpPr>
            <a:spLocks noGrp="1"/>
          </p:cNvSpPr>
          <p:nvPr>
            <p:ph type="body" sz="quarter" idx="3"/>
          </p:nvPr>
        </p:nvSpPr>
        <p:spPr/>
        <p:txBody>
          <a:bodyPr/>
          <a:lstStyle/>
          <a:p>
            <a:pPr eaLnBrk="1" fontAlgn="auto" hangingPunct="1">
              <a:spcAft>
                <a:spcPts val="0"/>
              </a:spcAft>
              <a:buFont typeface="Wingdings" pitchFamily="2" charset="2"/>
              <a:buNone/>
              <a:defRPr/>
            </a:pPr>
            <a:r>
              <a:rPr lang="en-US" u="sng" dirty="0" smtClean="0">
                <a:ea typeface="+mn-ea"/>
                <a:cs typeface="+mn-cs"/>
              </a:rPr>
              <a:t>Brute-Force Attack</a:t>
            </a:r>
            <a:endParaRPr lang="en-US" u="sng" dirty="0">
              <a:ea typeface="+mn-ea"/>
              <a:cs typeface="+mn-cs"/>
            </a:endParaRPr>
          </a:p>
        </p:txBody>
      </p:sp>
      <p:sp>
        <p:nvSpPr>
          <p:cNvPr id="221187" name="Rectangle 3"/>
          <p:cNvSpPr>
            <a:spLocks noGrp="1" noChangeArrowheads="1"/>
          </p:cNvSpPr>
          <p:nvPr>
            <p:ph sz="quarter" idx="13"/>
          </p:nvPr>
        </p:nvSpPr>
        <p:spPr>
          <a:xfrm>
            <a:off x="395536" y="2348880"/>
            <a:ext cx="3932238" cy="4343400"/>
          </a:xfrm>
        </p:spPr>
        <p:txBody>
          <a:bodyPr wrap="square" numCol="1" anchor="t" anchorCtr="0" compatLnSpc="1">
            <a:prstTxWarp prst="textNoShape">
              <a:avLst/>
            </a:prstTxWarp>
            <a:normAutofit lnSpcReduction="10000"/>
          </a:bodyPr>
          <a:lstStyle/>
          <a:p>
            <a:pPr marL="342900" lvl="1" indent="-342900" eaLnBrk="1" hangingPunct="1">
              <a:lnSpc>
                <a:spcPct val="120000"/>
              </a:lnSpc>
              <a:spcBef>
                <a:spcPts val="432"/>
              </a:spcBef>
              <a:buClr>
                <a:schemeClr val="accent1"/>
              </a:buClr>
              <a:buFont typeface="Wingdings" pitchFamily="33" charset="2"/>
              <a:buChar char=""/>
              <a:defRPr/>
            </a:pPr>
            <a:r>
              <a:rPr lang="en-US" sz="1800" dirty="0" smtClean="0"/>
              <a:t>Rely </a:t>
            </a:r>
            <a:r>
              <a:rPr lang="en-US" sz="1800" dirty="0"/>
              <a:t>on:</a:t>
            </a:r>
          </a:p>
          <a:p>
            <a:pPr marL="692150" lvl="2" indent="-342900" eaLnBrk="1" hangingPunct="1">
              <a:lnSpc>
                <a:spcPct val="120000"/>
              </a:lnSpc>
              <a:spcBef>
                <a:spcPts val="432"/>
              </a:spcBef>
              <a:buClr>
                <a:schemeClr val="accent4">
                  <a:lumMod val="60000"/>
                  <a:lumOff val="40000"/>
                </a:schemeClr>
              </a:buClr>
              <a:buSzPct val="80000"/>
              <a:buFont typeface="Wingdings" pitchFamily="33" charset="2"/>
              <a:buChar char=""/>
              <a:defRPr/>
            </a:pPr>
            <a:r>
              <a:rPr lang="en-US" dirty="0" smtClean="0"/>
              <a:t>Nature </a:t>
            </a:r>
            <a:r>
              <a:rPr lang="en-US" dirty="0"/>
              <a:t>of the algorithm</a:t>
            </a:r>
          </a:p>
          <a:p>
            <a:pPr marL="692150" lvl="2" indent="-342900" eaLnBrk="1" hangingPunct="1">
              <a:lnSpc>
                <a:spcPct val="120000"/>
              </a:lnSpc>
              <a:spcBef>
                <a:spcPts val="432"/>
              </a:spcBef>
              <a:buClr>
                <a:schemeClr val="accent4">
                  <a:lumMod val="60000"/>
                  <a:lumOff val="40000"/>
                </a:schemeClr>
              </a:buClr>
              <a:buSzPct val="80000"/>
              <a:buFont typeface="Wingdings" pitchFamily="33" charset="2"/>
              <a:buChar char=""/>
              <a:defRPr/>
            </a:pPr>
            <a:r>
              <a:rPr lang="en-US" dirty="0" smtClean="0"/>
              <a:t>Some </a:t>
            </a:r>
            <a:r>
              <a:rPr lang="en-US" dirty="0"/>
              <a:t>knowledge of the general characteristics of the plaintext</a:t>
            </a:r>
          </a:p>
          <a:p>
            <a:pPr marL="692150" lvl="2" indent="-342900" eaLnBrk="1" hangingPunct="1">
              <a:lnSpc>
                <a:spcPct val="120000"/>
              </a:lnSpc>
              <a:spcBef>
                <a:spcPts val="432"/>
              </a:spcBef>
              <a:buClr>
                <a:schemeClr val="accent4">
                  <a:lumMod val="60000"/>
                  <a:lumOff val="40000"/>
                </a:schemeClr>
              </a:buClr>
              <a:buSzPct val="80000"/>
              <a:buFont typeface="Wingdings" pitchFamily="33" charset="2"/>
              <a:buChar char=""/>
              <a:defRPr/>
            </a:pPr>
            <a:r>
              <a:rPr lang="en-US" dirty="0" smtClean="0"/>
              <a:t>Some </a:t>
            </a:r>
            <a:r>
              <a:rPr lang="en-US" dirty="0"/>
              <a:t>sample plaintext-</a:t>
            </a:r>
            <a:r>
              <a:rPr lang="en-US" dirty="0" err="1"/>
              <a:t>ciphertext</a:t>
            </a:r>
            <a:r>
              <a:rPr lang="en-US" dirty="0"/>
              <a:t> pairs</a:t>
            </a:r>
          </a:p>
          <a:p>
            <a:pPr marL="342900" lvl="1" indent="-342900" eaLnBrk="1" hangingPunct="1">
              <a:lnSpc>
                <a:spcPct val="120000"/>
              </a:lnSpc>
              <a:spcBef>
                <a:spcPts val="432"/>
              </a:spcBef>
              <a:buClr>
                <a:schemeClr val="accent1"/>
              </a:buClr>
              <a:buFont typeface="Wingdings" pitchFamily="33" charset="2"/>
              <a:buChar char=""/>
              <a:defRPr/>
            </a:pPr>
            <a:r>
              <a:rPr lang="en-US" sz="1800" dirty="0" smtClean="0"/>
              <a:t>Exploits </a:t>
            </a:r>
            <a:r>
              <a:rPr lang="en-US" sz="1800" dirty="0"/>
              <a:t>the characteristics of the algorithm to attempt to deduce a specific plaintext or the key being used</a:t>
            </a:r>
          </a:p>
          <a:p>
            <a:pPr marL="692150" lvl="2" indent="-342900">
              <a:lnSpc>
                <a:spcPct val="120000"/>
              </a:lnSpc>
              <a:spcBef>
                <a:spcPts val="432"/>
              </a:spcBef>
              <a:buClr>
                <a:schemeClr val="accent4">
                  <a:lumMod val="60000"/>
                  <a:lumOff val="40000"/>
                </a:schemeClr>
              </a:buClr>
              <a:buSzPct val="80000"/>
              <a:buFont typeface="Wingdings" pitchFamily="33" charset="2"/>
              <a:buChar char=""/>
              <a:defRPr/>
            </a:pPr>
            <a:r>
              <a:rPr lang="en-US" dirty="0"/>
              <a:t>If successful all future and past messages encrypted with that key are compromised</a:t>
            </a:r>
          </a:p>
        </p:txBody>
      </p:sp>
      <p:sp>
        <p:nvSpPr>
          <p:cNvPr id="8" name="Content Placeholder 7"/>
          <p:cNvSpPr>
            <a:spLocks noGrp="1"/>
          </p:cNvSpPr>
          <p:nvPr>
            <p:ph sz="quarter" idx="14"/>
          </p:nvPr>
        </p:nvSpPr>
        <p:spPr>
          <a:xfrm>
            <a:off x="4754563" y="2514600"/>
            <a:ext cx="3932237" cy="4343400"/>
          </a:xfrm>
        </p:spPr>
        <p:txBody>
          <a:bodyPr>
            <a:normAutofit/>
          </a:bodyPr>
          <a:lstStyle/>
          <a:p>
            <a:pPr marL="342900" lvl="1" indent="-342900" fontAlgn="auto">
              <a:spcAft>
                <a:spcPts val="0"/>
              </a:spcAft>
              <a:buClr>
                <a:schemeClr val="accent1"/>
              </a:buClr>
              <a:buFont typeface="Wingdings" pitchFamily="33" charset="2"/>
              <a:buChar char=""/>
              <a:defRPr/>
            </a:pPr>
            <a:r>
              <a:rPr lang="en-US" sz="1800" dirty="0" smtClean="0"/>
              <a:t>Try </a:t>
            </a:r>
            <a:r>
              <a:rPr lang="en-US" sz="1800" dirty="0"/>
              <a:t>all possible keys on some </a:t>
            </a:r>
            <a:r>
              <a:rPr lang="en-US" sz="1800" dirty="0" err="1"/>
              <a:t>ciphertext</a:t>
            </a:r>
            <a:r>
              <a:rPr lang="en-US" sz="1800" dirty="0"/>
              <a:t> until an intelligible translation into plaintext is obtained</a:t>
            </a:r>
          </a:p>
          <a:p>
            <a:pPr marL="692150" lvl="2" indent="-342900" fontAlgn="auto">
              <a:lnSpc>
                <a:spcPct val="90000"/>
              </a:lnSpc>
              <a:spcAft>
                <a:spcPts val="0"/>
              </a:spcAft>
              <a:buClr>
                <a:schemeClr val="accent4">
                  <a:lumMod val="60000"/>
                  <a:lumOff val="40000"/>
                </a:schemeClr>
              </a:buClr>
              <a:buSzPct val="80000"/>
              <a:buFont typeface="Wingdings" pitchFamily="33" charset="2"/>
              <a:buChar char=""/>
              <a:defRPr/>
            </a:pPr>
            <a:r>
              <a:rPr lang="en-US" dirty="0"/>
              <a:t>On average half of all possible keys must be tried to achieve success</a:t>
            </a:r>
          </a:p>
        </p:txBody>
      </p:sp>
      <p:pic>
        <p:nvPicPr>
          <p:cNvPr id="10" name="Picture 9"/>
          <p:cNvPicPr>
            <a:picLocks noChangeAspect="1"/>
          </p:cNvPicPr>
          <p:nvPr/>
        </p:nvPicPr>
        <p:blipFill>
          <a:blip r:embed="rId3"/>
          <a:stretch>
            <a:fillRect/>
          </a:stretch>
        </p:blipFill>
        <p:spPr>
          <a:xfrm rot="571915">
            <a:off x="7122897" y="4342773"/>
            <a:ext cx="1657008" cy="2247273"/>
          </a:xfrm>
          <a:prstGeom prst="rect">
            <a:avLst/>
          </a:prstGeom>
          <a:scene3d>
            <a:camera prst="orthographicFront">
              <a:rot lat="0" lon="10499978" rev="0"/>
            </a:camera>
            <a:lightRig rig="threePt" dir="t"/>
          </a:scene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468313" y="128588"/>
            <a:ext cx="8229600" cy="1139825"/>
          </a:xfrm>
        </p:spPr>
        <p:txBody>
          <a:bodyPr/>
          <a:lstStyle/>
          <a:p>
            <a:pPr algn="ctr" eaLnBrk="1"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b="1" dirty="0" smtClean="0">
                <a:solidFill>
                  <a:srgbClr val="D9D9FF"/>
                </a:solidFill>
              </a:rPr>
              <a:t>Cryptanalytic Attacks</a:t>
            </a:r>
          </a:p>
        </p:txBody>
      </p:sp>
      <p:sp>
        <p:nvSpPr>
          <p:cNvPr id="22531" name="Text Box 2"/>
          <p:cNvSpPr txBox="1">
            <a:spLocks noChangeArrowheads="1"/>
          </p:cNvSpPr>
          <p:nvPr/>
        </p:nvSpPr>
        <p:spPr bwMode="auto">
          <a:xfrm>
            <a:off x="468313" y="1268413"/>
            <a:ext cx="822960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marL="731838" indent="-274638">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hangingPunct="1">
              <a:lnSpc>
                <a:spcPct val="90000"/>
              </a:lnSpc>
              <a:spcBef>
                <a:spcPts val="638"/>
              </a:spcBef>
              <a:spcAft>
                <a:spcPct val="0"/>
              </a:spcAft>
              <a:buClr>
                <a:srgbClr val="5FAFFF"/>
              </a:buClr>
              <a:buSzPct val="80000"/>
              <a:buFont typeface="Wingdings" panose="05000000000000000000" pitchFamily="2" charset="2"/>
              <a:buChar char=""/>
            </a:pPr>
            <a:r>
              <a:rPr lang="en-AU" altLang="en-US" b="1" dirty="0" err="1"/>
              <a:t>ciphertext</a:t>
            </a:r>
            <a:r>
              <a:rPr lang="en-AU" altLang="en-US" b="1" dirty="0"/>
              <a:t> only</a:t>
            </a:r>
            <a:r>
              <a:rPr lang="en-AU" altLang="en-US" dirty="0"/>
              <a:t> </a:t>
            </a:r>
          </a:p>
          <a:p>
            <a:pPr lvl="1" eaLnBrk="1" hangingPunct="1">
              <a:lnSpc>
                <a:spcPct val="90000"/>
              </a:lnSpc>
              <a:spcBef>
                <a:spcPts val="563"/>
              </a:spcBef>
              <a:spcAft>
                <a:spcPct val="0"/>
              </a:spcAft>
              <a:buClr>
                <a:srgbClr val="D9D9FF"/>
              </a:buClr>
              <a:buSzPct val="50000"/>
              <a:buFont typeface="Wingdings" panose="05000000000000000000" pitchFamily="2" charset="2"/>
              <a:buChar char=""/>
            </a:pPr>
            <a:r>
              <a:rPr lang="en-AU" altLang="en-US" sz="2800" dirty="0"/>
              <a:t>only know algorithm &amp; </a:t>
            </a:r>
            <a:r>
              <a:rPr lang="en-AU" altLang="en-US" sz="2800" dirty="0" err="1"/>
              <a:t>ciphertext</a:t>
            </a:r>
            <a:r>
              <a:rPr lang="en-AU" altLang="en-US" sz="2800" dirty="0"/>
              <a:t>, is statistical, know or can identify plaintext </a:t>
            </a:r>
          </a:p>
          <a:p>
            <a:pPr eaLnBrk="1" hangingPunct="1">
              <a:lnSpc>
                <a:spcPct val="90000"/>
              </a:lnSpc>
              <a:spcBef>
                <a:spcPts val="638"/>
              </a:spcBef>
              <a:spcAft>
                <a:spcPct val="0"/>
              </a:spcAft>
              <a:buClr>
                <a:srgbClr val="5FAFFF"/>
              </a:buClr>
              <a:buSzPct val="80000"/>
              <a:buFont typeface="Wingdings" panose="05000000000000000000" pitchFamily="2" charset="2"/>
              <a:buChar char=""/>
            </a:pPr>
            <a:r>
              <a:rPr lang="en-AU" altLang="en-US" b="1" dirty="0"/>
              <a:t>known plaintext</a:t>
            </a:r>
            <a:r>
              <a:rPr lang="en-AU" altLang="en-US" dirty="0"/>
              <a:t> </a:t>
            </a:r>
          </a:p>
          <a:p>
            <a:pPr lvl="1" eaLnBrk="1" hangingPunct="1">
              <a:lnSpc>
                <a:spcPct val="90000"/>
              </a:lnSpc>
              <a:spcBef>
                <a:spcPts val="563"/>
              </a:spcBef>
              <a:spcAft>
                <a:spcPct val="0"/>
              </a:spcAft>
              <a:buClr>
                <a:srgbClr val="D9D9FF"/>
              </a:buClr>
              <a:buSzPct val="50000"/>
              <a:buFont typeface="Wingdings" panose="05000000000000000000" pitchFamily="2" charset="2"/>
              <a:buChar char=""/>
            </a:pPr>
            <a:r>
              <a:rPr lang="en-AU" altLang="en-US" sz="2800" dirty="0"/>
              <a:t>know/suspect plaintext &amp; </a:t>
            </a:r>
            <a:r>
              <a:rPr lang="en-AU" altLang="en-US" sz="2800" dirty="0" err="1"/>
              <a:t>ciphertext</a:t>
            </a:r>
            <a:endParaRPr lang="en-AU" altLang="en-US" sz="2800" dirty="0"/>
          </a:p>
          <a:p>
            <a:pPr eaLnBrk="1" hangingPunct="1">
              <a:lnSpc>
                <a:spcPct val="90000"/>
              </a:lnSpc>
              <a:spcBef>
                <a:spcPts val="638"/>
              </a:spcBef>
              <a:spcAft>
                <a:spcPct val="0"/>
              </a:spcAft>
              <a:buClr>
                <a:srgbClr val="5FAFFF"/>
              </a:buClr>
              <a:buSzPct val="80000"/>
              <a:buFont typeface="Wingdings" panose="05000000000000000000" pitchFamily="2" charset="2"/>
              <a:buChar char=""/>
            </a:pPr>
            <a:r>
              <a:rPr lang="en-AU" altLang="en-US" b="1" dirty="0"/>
              <a:t>chosen plaintext</a:t>
            </a:r>
            <a:r>
              <a:rPr lang="en-AU" altLang="en-US" dirty="0"/>
              <a:t> </a:t>
            </a:r>
          </a:p>
          <a:p>
            <a:pPr lvl="1" eaLnBrk="1" hangingPunct="1">
              <a:lnSpc>
                <a:spcPct val="90000"/>
              </a:lnSpc>
              <a:spcBef>
                <a:spcPts val="563"/>
              </a:spcBef>
              <a:spcAft>
                <a:spcPct val="0"/>
              </a:spcAft>
              <a:buClr>
                <a:srgbClr val="D9D9FF"/>
              </a:buClr>
              <a:buSzPct val="50000"/>
              <a:buFont typeface="Wingdings" panose="05000000000000000000" pitchFamily="2" charset="2"/>
              <a:buChar char=""/>
            </a:pPr>
            <a:r>
              <a:rPr lang="en-AU" altLang="en-US" sz="2800" dirty="0"/>
              <a:t>select plaintext and obtain </a:t>
            </a:r>
            <a:r>
              <a:rPr lang="en-AU" altLang="en-US" sz="2800" dirty="0" err="1"/>
              <a:t>ciphertext</a:t>
            </a:r>
            <a:endParaRPr lang="en-AU" altLang="en-US" sz="2800" dirty="0"/>
          </a:p>
          <a:p>
            <a:pPr eaLnBrk="1" hangingPunct="1">
              <a:lnSpc>
                <a:spcPct val="90000"/>
              </a:lnSpc>
              <a:spcBef>
                <a:spcPts val="638"/>
              </a:spcBef>
              <a:spcAft>
                <a:spcPct val="0"/>
              </a:spcAft>
              <a:buClr>
                <a:srgbClr val="5FAFFF"/>
              </a:buClr>
              <a:buSzPct val="80000"/>
              <a:buFont typeface="Wingdings" panose="05000000000000000000" pitchFamily="2" charset="2"/>
              <a:buChar char=""/>
            </a:pPr>
            <a:r>
              <a:rPr lang="en-AU" altLang="en-US" b="1" dirty="0"/>
              <a:t>chosen </a:t>
            </a:r>
            <a:r>
              <a:rPr lang="en-AU" altLang="en-US" b="1" dirty="0" err="1"/>
              <a:t>ciphertext</a:t>
            </a:r>
            <a:r>
              <a:rPr lang="en-AU" altLang="en-US" dirty="0"/>
              <a:t> </a:t>
            </a:r>
          </a:p>
          <a:p>
            <a:pPr lvl="1" eaLnBrk="1" hangingPunct="1">
              <a:lnSpc>
                <a:spcPct val="90000"/>
              </a:lnSpc>
              <a:spcBef>
                <a:spcPts val="563"/>
              </a:spcBef>
              <a:spcAft>
                <a:spcPct val="0"/>
              </a:spcAft>
              <a:buClr>
                <a:srgbClr val="D9D9FF"/>
              </a:buClr>
              <a:buSzPct val="50000"/>
              <a:buFont typeface="Wingdings" panose="05000000000000000000" pitchFamily="2" charset="2"/>
              <a:buChar char=""/>
            </a:pPr>
            <a:r>
              <a:rPr lang="en-AU" altLang="en-US" sz="2800" dirty="0"/>
              <a:t>select </a:t>
            </a:r>
            <a:r>
              <a:rPr lang="en-AU" altLang="en-US" sz="2800" dirty="0" err="1"/>
              <a:t>ciphertext</a:t>
            </a:r>
            <a:r>
              <a:rPr lang="en-AU" altLang="en-US" sz="2800" dirty="0"/>
              <a:t> and obtain plaintext</a:t>
            </a:r>
          </a:p>
          <a:p>
            <a:pPr eaLnBrk="1" hangingPunct="1">
              <a:lnSpc>
                <a:spcPct val="90000"/>
              </a:lnSpc>
              <a:spcBef>
                <a:spcPts val="638"/>
              </a:spcBef>
              <a:spcAft>
                <a:spcPct val="0"/>
              </a:spcAft>
              <a:buClr>
                <a:srgbClr val="5FAFFF"/>
              </a:buClr>
              <a:buSzPct val="80000"/>
              <a:buFont typeface="Wingdings" panose="05000000000000000000" pitchFamily="2" charset="2"/>
              <a:buChar char=""/>
            </a:pPr>
            <a:r>
              <a:rPr lang="en-AU" altLang="en-US" b="1" dirty="0"/>
              <a:t>chosen text</a:t>
            </a:r>
            <a:r>
              <a:rPr lang="en-AU" altLang="en-US" dirty="0"/>
              <a:t> </a:t>
            </a:r>
          </a:p>
          <a:p>
            <a:pPr lvl="1" eaLnBrk="1" hangingPunct="1">
              <a:lnSpc>
                <a:spcPct val="90000"/>
              </a:lnSpc>
              <a:spcBef>
                <a:spcPts val="563"/>
              </a:spcBef>
              <a:spcAft>
                <a:spcPct val="0"/>
              </a:spcAft>
              <a:buClr>
                <a:srgbClr val="D9D9FF"/>
              </a:buClr>
              <a:buSzPct val="50000"/>
              <a:buFont typeface="Wingdings" panose="05000000000000000000" pitchFamily="2" charset="2"/>
              <a:buChar char=""/>
            </a:pPr>
            <a:r>
              <a:rPr lang="en-AU" altLang="en-US" sz="2800" dirty="0"/>
              <a:t>select plaintext or </a:t>
            </a:r>
            <a:r>
              <a:rPr lang="en-AU" altLang="en-US" sz="2800" dirty="0" err="1"/>
              <a:t>ciphertext</a:t>
            </a:r>
            <a:r>
              <a:rPr lang="en-AU" altLang="en-US" sz="2800" dirty="0"/>
              <a:t> to </a:t>
            </a:r>
            <a:r>
              <a:rPr lang="en-AU" altLang="en-US" sz="2800" dirty="0" err="1"/>
              <a:t>en</a:t>
            </a:r>
            <a:r>
              <a:rPr lang="en-AU" altLang="en-US" sz="2800" dirty="0"/>
              <a:t>/decrypt</a:t>
            </a:r>
          </a:p>
        </p:txBody>
      </p:sp>
    </p:spTree>
    <p:extLst>
      <p:ext uri="{BB962C8B-B14F-4D97-AF65-F5344CB8AC3E}">
        <p14:creationId xmlns:p14="http://schemas.microsoft.com/office/powerpoint/2010/main" val="29110324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57200" y="1676400"/>
            <a:ext cx="82296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marL="731838" indent="-274638">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a:lnSpc>
                <a:spcPct val="100000"/>
              </a:lnSpc>
              <a:spcBef>
                <a:spcPts val="638"/>
              </a:spcBef>
              <a:spcAft>
                <a:spcPct val="0"/>
              </a:spcAft>
              <a:buClr>
                <a:srgbClr val="5FAFFF"/>
              </a:buClr>
              <a:buSzPct val="80000"/>
              <a:buFont typeface="Wingdings" panose="05000000000000000000" pitchFamily="2" charset="2"/>
              <a:buChar char=""/>
            </a:pPr>
            <a:r>
              <a:rPr lang="en-AU" altLang="en-US"/>
              <a:t>An encryption scheme: computationally secure if</a:t>
            </a:r>
          </a:p>
          <a:p>
            <a:pPr lvl="1" eaLnBrk="1">
              <a:lnSpc>
                <a:spcPct val="100000"/>
              </a:lnSpc>
              <a:spcBef>
                <a:spcPts val="563"/>
              </a:spcBef>
              <a:spcAft>
                <a:spcPct val="0"/>
              </a:spcAft>
              <a:buClr>
                <a:srgbClr val="D9D9FF"/>
              </a:buClr>
              <a:buSzPct val="50000"/>
              <a:buFont typeface="Wingdings" panose="05000000000000000000" pitchFamily="2" charset="2"/>
              <a:buChar char=""/>
            </a:pPr>
            <a:r>
              <a:rPr lang="en-AU" altLang="en-US" sz="2800"/>
              <a:t>The cost of breaking the cipher exceeds the value of information</a:t>
            </a:r>
          </a:p>
          <a:p>
            <a:pPr lvl="1" eaLnBrk="1">
              <a:lnSpc>
                <a:spcPct val="100000"/>
              </a:lnSpc>
              <a:spcBef>
                <a:spcPts val="563"/>
              </a:spcBef>
              <a:spcAft>
                <a:spcPct val="0"/>
              </a:spcAft>
              <a:buClr>
                <a:srgbClr val="D9D9FF"/>
              </a:buClr>
              <a:buSzPct val="50000"/>
              <a:buFont typeface="Wingdings" panose="05000000000000000000" pitchFamily="2" charset="2"/>
              <a:buChar char=""/>
            </a:pPr>
            <a:r>
              <a:rPr lang="en-AU" altLang="en-US" sz="2800"/>
              <a:t>The time required to break the cipher exceeds the lifetime of information</a:t>
            </a:r>
          </a:p>
          <a:p>
            <a:pPr eaLnBrk="1">
              <a:lnSpc>
                <a:spcPct val="100000"/>
              </a:lnSpc>
              <a:buClrTx/>
              <a:buFontTx/>
              <a:buNone/>
            </a:pPr>
            <a:endParaRPr lang="en-AU" altLang="en-US" sz="2800"/>
          </a:p>
        </p:txBody>
      </p:sp>
    </p:spTree>
    <p:extLst>
      <p:ext uri="{BB962C8B-B14F-4D97-AF65-F5344CB8AC3E}">
        <p14:creationId xmlns:p14="http://schemas.microsoft.com/office/powerpoint/2010/main" val="7026783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a:xfrm>
            <a:off x="457200" y="116632"/>
            <a:ext cx="8229600" cy="1139825"/>
          </a:xfrm>
        </p:spPr>
        <p:txBody>
          <a:bodyPr/>
          <a:lstStyle/>
          <a:p>
            <a:pPr algn="ctr" eaLnBrk="1"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en-US" b="1" dirty="0" smtClean="0">
                <a:solidFill>
                  <a:srgbClr val="D9D9FF"/>
                </a:solidFill>
              </a:rPr>
              <a:t>Brute Force Search</a:t>
            </a:r>
          </a:p>
        </p:txBody>
      </p:sp>
      <p:sp>
        <p:nvSpPr>
          <p:cNvPr id="26627" name="Text Box 2"/>
          <p:cNvSpPr txBox="1">
            <a:spLocks noChangeArrowheads="1"/>
          </p:cNvSpPr>
          <p:nvPr/>
        </p:nvSpPr>
        <p:spPr bwMode="auto">
          <a:xfrm>
            <a:off x="683568" y="1504528"/>
            <a:ext cx="8229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31788" indent="-331788">
              <a:lnSpc>
                <a:spcPct val="93000"/>
              </a:lnSpc>
              <a:spcAft>
                <a:spcPts val="142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3200">
                <a:solidFill>
                  <a:srgbClr val="FFFFFF"/>
                </a:solidFill>
                <a:latin typeface="Arial" panose="020B0604020202020204" pitchFamily="34" charset="0"/>
                <a:ea typeface="ＭＳ Ｐゴシック" panose="020B0600070205080204" pitchFamily="34" charset="-128"/>
              </a:defRPr>
            </a:lvl1pPr>
            <a:lvl2pPr>
              <a:lnSpc>
                <a:spcPct val="93000"/>
              </a:lnSpc>
              <a:spcAft>
                <a:spcPts val="113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400">
                <a:solidFill>
                  <a:srgbClr val="FFFFFF"/>
                </a:solidFill>
                <a:latin typeface="Arial" panose="020B0604020202020204" pitchFamily="34" charset="0"/>
                <a:ea typeface="ＭＳ Ｐゴシック" panose="020B0600070205080204" pitchFamily="34" charset="-128"/>
              </a:defRPr>
            </a:lvl2pPr>
            <a:lvl3pPr>
              <a:lnSpc>
                <a:spcPct val="93000"/>
              </a:lnSpc>
              <a:spcAft>
                <a:spcPts val="850"/>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3pPr>
            <a:lvl4pPr>
              <a:lnSpc>
                <a:spcPct val="93000"/>
              </a:lnSpc>
              <a:spcAft>
                <a:spcPts val="575"/>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4pPr>
            <a:lvl5pPr>
              <a:lnSpc>
                <a:spcPct val="93000"/>
              </a:lnSpc>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defRPr sz="2000">
                <a:solidFill>
                  <a:srgbClr val="FFFFFF"/>
                </a:solidFill>
                <a:latin typeface="Arial" panose="020B0604020202020204" pitchFamily="34" charset="0"/>
                <a:ea typeface="ＭＳ Ｐゴシック" panose="020B0600070205080204" pitchFamily="34" charset="-128"/>
              </a:defRPr>
            </a:lvl9pPr>
          </a:lstStyle>
          <a:p>
            <a:pPr eaLnBrk="1" hangingPunct="1">
              <a:lnSpc>
                <a:spcPct val="90000"/>
              </a:lnSpc>
              <a:spcBef>
                <a:spcPts val="638"/>
              </a:spcBef>
              <a:spcAft>
                <a:spcPct val="0"/>
              </a:spcAft>
              <a:buClr>
                <a:srgbClr val="5FAFFF"/>
              </a:buClr>
              <a:buSzPct val="80000"/>
              <a:buFont typeface="Wingdings" panose="05000000000000000000" pitchFamily="2" charset="2"/>
              <a:buChar char=""/>
            </a:pPr>
            <a:r>
              <a:rPr lang="en-AU" altLang="en-US" sz="2800" dirty="0"/>
              <a:t>always possible to simply try every key </a:t>
            </a:r>
          </a:p>
          <a:p>
            <a:pPr eaLnBrk="1" hangingPunct="1">
              <a:lnSpc>
                <a:spcPct val="90000"/>
              </a:lnSpc>
              <a:spcBef>
                <a:spcPts val="638"/>
              </a:spcBef>
              <a:spcAft>
                <a:spcPct val="0"/>
              </a:spcAft>
              <a:buClr>
                <a:srgbClr val="5FAFFF"/>
              </a:buClr>
              <a:buSzPct val="80000"/>
              <a:buFont typeface="Wingdings" panose="05000000000000000000" pitchFamily="2" charset="2"/>
              <a:buChar char=""/>
            </a:pPr>
            <a:r>
              <a:rPr lang="en-AU" altLang="en-US" sz="2800" dirty="0"/>
              <a:t>most basic attack, proportional to key size </a:t>
            </a:r>
          </a:p>
          <a:p>
            <a:pPr eaLnBrk="1" hangingPunct="1">
              <a:lnSpc>
                <a:spcPct val="90000"/>
              </a:lnSpc>
              <a:spcBef>
                <a:spcPts val="638"/>
              </a:spcBef>
              <a:spcAft>
                <a:spcPct val="0"/>
              </a:spcAft>
              <a:buClr>
                <a:srgbClr val="5FAFFF"/>
              </a:buClr>
              <a:buSzPct val="80000"/>
              <a:buFont typeface="Wingdings" panose="05000000000000000000" pitchFamily="2" charset="2"/>
              <a:buChar char=""/>
            </a:pPr>
            <a:r>
              <a:rPr lang="en-AU" altLang="en-US" sz="2800" dirty="0"/>
              <a:t>assume either know / recognise plaintext</a:t>
            </a:r>
          </a:p>
          <a:p>
            <a:pPr algn="ctr" eaLnBrk="1" hangingPunct="1">
              <a:lnSpc>
                <a:spcPct val="90000"/>
              </a:lnSpc>
              <a:spcBef>
                <a:spcPts val="638"/>
              </a:spcBef>
              <a:spcAft>
                <a:spcPct val="0"/>
              </a:spcAft>
              <a:buClrTx/>
              <a:buFontTx/>
              <a:buNone/>
            </a:pPr>
            <a:endParaRPr lang="en-AU" altLang="en-US" sz="2800" b="1" dirty="0">
              <a:latin typeface="Times New Roman" panose="02020603050405020304" pitchFamily="18" charset="0"/>
            </a:endParaRPr>
          </a:p>
          <a:p>
            <a:pPr eaLnBrk="1" hangingPunct="1">
              <a:lnSpc>
                <a:spcPct val="90000"/>
              </a:lnSpc>
              <a:spcBef>
                <a:spcPts val="638"/>
              </a:spcBef>
              <a:spcAft>
                <a:spcPct val="0"/>
              </a:spcAft>
              <a:buClrTx/>
              <a:buFontTx/>
              <a:buNone/>
            </a:pPr>
            <a:endParaRPr lang="en-AU" altLang="en-US" sz="2800" dirty="0">
              <a:latin typeface="Times New Roman" panose="02020603050405020304" pitchFamily="18" charset="0"/>
            </a:endParaRPr>
          </a:p>
          <a:p>
            <a:pPr eaLnBrk="1" hangingPunct="1">
              <a:lnSpc>
                <a:spcPct val="90000"/>
              </a:lnSpc>
              <a:spcBef>
                <a:spcPts val="638"/>
              </a:spcBef>
              <a:spcAft>
                <a:spcPct val="0"/>
              </a:spcAft>
              <a:buClrTx/>
              <a:buFontTx/>
              <a:buNone/>
            </a:pPr>
            <a:endParaRPr lang="en-AU" altLang="en-US" sz="2800" dirty="0"/>
          </a:p>
          <a:p>
            <a:pPr eaLnBrk="1" hangingPunct="1">
              <a:lnSpc>
                <a:spcPct val="90000"/>
              </a:lnSpc>
              <a:spcBef>
                <a:spcPts val="638"/>
              </a:spcBef>
              <a:spcAft>
                <a:spcPct val="0"/>
              </a:spcAft>
              <a:buClrTx/>
              <a:buFontTx/>
              <a:buNone/>
            </a:pPr>
            <a:endParaRPr lang="en-AU" altLang="en-US" sz="2800" dirty="0"/>
          </a:p>
          <a:p>
            <a:pPr eaLnBrk="1" hangingPunct="1">
              <a:lnSpc>
                <a:spcPct val="90000"/>
              </a:lnSpc>
              <a:spcBef>
                <a:spcPts val="638"/>
              </a:spcBef>
              <a:spcAft>
                <a:spcPct val="0"/>
              </a:spcAft>
              <a:buClrTx/>
              <a:buFontTx/>
              <a:buNone/>
            </a:pPr>
            <a:endParaRPr lang="en-AU" altLang="en-US" sz="2800" dirty="0"/>
          </a:p>
          <a:p>
            <a:pPr eaLnBrk="1" hangingPunct="1">
              <a:lnSpc>
                <a:spcPct val="90000"/>
              </a:lnSpc>
              <a:spcBef>
                <a:spcPts val="638"/>
              </a:spcBef>
              <a:spcAft>
                <a:spcPct val="0"/>
              </a:spcAft>
              <a:buClrTx/>
              <a:buFontTx/>
              <a:buNone/>
            </a:pPr>
            <a:endParaRPr lang="en-AU" altLang="en-US" sz="2800" dirty="0"/>
          </a:p>
        </p:txBody>
      </p:sp>
      <p:graphicFrame>
        <p:nvGraphicFramePr>
          <p:cNvPr id="14339" name="Group 3"/>
          <p:cNvGraphicFramePr>
            <a:graphicFrameLocks noGrp="1"/>
          </p:cNvGraphicFramePr>
          <p:nvPr>
            <p:extLst>
              <p:ext uri="{D42A27DB-BD31-4B8C-83A1-F6EECF244321}">
                <p14:modId xmlns:p14="http://schemas.microsoft.com/office/powerpoint/2010/main" val="3163035727"/>
              </p:ext>
            </p:extLst>
          </p:nvPr>
        </p:nvGraphicFramePr>
        <p:xfrm>
          <a:off x="532606" y="3140968"/>
          <a:ext cx="8078788" cy="3377565"/>
        </p:xfrm>
        <a:graphic>
          <a:graphicData uri="http://schemas.openxmlformats.org/drawingml/2006/table">
            <a:tbl>
              <a:tblPr/>
              <a:tblGrid>
                <a:gridCol w="1504950"/>
                <a:gridCol w="1936750"/>
                <a:gridCol w="2420938"/>
                <a:gridCol w="2216150"/>
              </a:tblGrid>
              <a:tr h="656209">
                <a:tc>
                  <a:txBody>
                    <a:bodyPr/>
                    <a:lstStyle/>
                    <a:p>
                      <a:pPr marL="0" marR="0" lvl="0" indent="0" algn="ctr"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1" i="0" u="none" strike="noStrike" cap="none" normalizeH="0" baseline="0" dirty="0" smtClean="0">
                          <a:ln>
                            <a:noFill/>
                          </a:ln>
                          <a:solidFill>
                            <a:srgbClr val="FFFFFF"/>
                          </a:solidFill>
                          <a:effectLst/>
                          <a:latin typeface="Times New Roman" pitchFamily="16" charset="0"/>
                          <a:ea typeface="ＭＳ Ｐゴシック" charset="-128"/>
                        </a:rPr>
                        <a:t>Key Size (bits)</a:t>
                      </a:r>
                    </a:p>
                  </a:txBody>
                  <a:tcPr marT="324611" horzOverflow="overflow">
                    <a:lnL>
                      <a:noFill/>
                    </a:lnL>
                    <a:lnR>
                      <a:noFill/>
                    </a:lnR>
                    <a:lnT>
                      <a:noFill/>
                    </a:lnT>
                    <a:lnB>
                      <a:noFill/>
                    </a:lnB>
                    <a:lnTlToBr>
                      <a:noFill/>
                    </a:lnTlToBr>
                    <a:lnBlToTr>
                      <a:noFill/>
                    </a:lnBlToTr>
                    <a:noFill/>
                  </a:tcPr>
                </a:tc>
                <a:tc>
                  <a:txBody>
                    <a:bodyPr/>
                    <a:lstStyle/>
                    <a:p>
                      <a:pPr marL="0" marR="0" lvl="0" indent="0" algn="ctr"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1" i="0" u="none" strike="noStrike" cap="none" normalizeH="0" baseline="0" smtClean="0">
                          <a:ln>
                            <a:noFill/>
                          </a:ln>
                          <a:solidFill>
                            <a:srgbClr val="FFFFFF"/>
                          </a:solidFill>
                          <a:effectLst/>
                          <a:latin typeface="Times New Roman" pitchFamily="16" charset="0"/>
                          <a:ea typeface="ＭＳ Ｐゴシック" charset="-128"/>
                        </a:rPr>
                        <a:t>Number of Alternative Keys</a:t>
                      </a:r>
                    </a:p>
                  </a:txBody>
                  <a:tcPr marT="324611" horzOverflow="overflow">
                    <a:lnL>
                      <a:noFill/>
                    </a:lnL>
                    <a:lnR>
                      <a:noFill/>
                    </a:lnR>
                    <a:lnT>
                      <a:noFill/>
                    </a:lnT>
                    <a:lnB>
                      <a:noFill/>
                    </a:lnB>
                    <a:lnTlToBr>
                      <a:noFill/>
                    </a:lnTlToBr>
                    <a:lnBlToTr>
                      <a:noFill/>
                    </a:lnBlToTr>
                    <a:noFill/>
                  </a:tcPr>
                </a:tc>
                <a:tc>
                  <a:txBody>
                    <a:bodyPr/>
                    <a:lstStyle/>
                    <a:p>
                      <a:pPr marL="0" marR="0" lvl="0" indent="0" algn="ctr"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1" i="0" u="none" strike="noStrike" cap="none" normalizeH="0" baseline="0" dirty="0" smtClean="0">
                          <a:ln>
                            <a:noFill/>
                          </a:ln>
                          <a:solidFill>
                            <a:srgbClr val="FFFFFF"/>
                          </a:solidFill>
                          <a:effectLst/>
                          <a:latin typeface="Times New Roman" pitchFamily="16" charset="0"/>
                          <a:ea typeface="ＭＳ Ｐゴシック" charset="-128"/>
                        </a:rPr>
                        <a:t>Time required at 1 decryption/µs</a:t>
                      </a:r>
                    </a:p>
                  </a:txBody>
                  <a:tcPr marT="324611" horzOverflow="overflow">
                    <a:lnL>
                      <a:noFill/>
                    </a:lnL>
                    <a:lnR>
                      <a:noFill/>
                    </a:lnR>
                    <a:lnT>
                      <a:noFill/>
                    </a:lnT>
                    <a:lnB>
                      <a:noFill/>
                    </a:lnB>
                    <a:lnTlToBr>
                      <a:noFill/>
                    </a:lnTlToBr>
                    <a:lnBlToTr>
                      <a:noFill/>
                    </a:lnBlToTr>
                    <a:noFill/>
                  </a:tcPr>
                </a:tc>
                <a:tc>
                  <a:txBody>
                    <a:bodyPr/>
                    <a:lstStyle/>
                    <a:p>
                      <a:pPr marL="0" marR="0" lvl="0" indent="0" algn="ctr"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1" i="0" u="none" strike="noStrike" cap="none" normalizeH="0" baseline="0" dirty="0" smtClean="0">
                          <a:ln>
                            <a:noFill/>
                          </a:ln>
                          <a:solidFill>
                            <a:srgbClr val="FFFFFF"/>
                          </a:solidFill>
                          <a:effectLst/>
                          <a:latin typeface="Times New Roman" pitchFamily="16" charset="0"/>
                          <a:ea typeface="ＭＳ Ｐゴシック" charset="-128"/>
                        </a:rPr>
                        <a:t>Time required at 10</a:t>
                      </a:r>
                      <a:r>
                        <a:rPr kumimoji="0" lang="en-GB" sz="1400" b="0" i="0" u="none" strike="noStrike" cap="none" normalizeH="0" baseline="30000" dirty="0" smtClean="0">
                          <a:ln>
                            <a:noFill/>
                          </a:ln>
                          <a:solidFill>
                            <a:srgbClr val="FFFFFF"/>
                          </a:solidFill>
                          <a:effectLst/>
                          <a:latin typeface="Times New Roman" pitchFamily="16" charset="0"/>
                          <a:ea typeface="ＭＳ Ｐゴシック" charset="-128"/>
                        </a:rPr>
                        <a:t>6</a:t>
                      </a:r>
                      <a:r>
                        <a:rPr kumimoji="0" lang="en-GB" sz="1400" b="1" i="0" u="none" strike="noStrike" cap="none" normalizeH="0" baseline="30000" dirty="0" smtClean="0">
                          <a:ln>
                            <a:noFill/>
                          </a:ln>
                          <a:solidFill>
                            <a:srgbClr val="FFFFFF"/>
                          </a:solidFill>
                          <a:effectLst/>
                          <a:latin typeface="Times New Roman" pitchFamily="16" charset="0"/>
                          <a:ea typeface="ＭＳ Ｐゴシック" charset="-128"/>
                        </a:rPr>
                        <a:t> </a:t>
                      </a:r>
                      <a:r>
                        <a:rPr kumimoji="0" lang="en-GB" sz="1400" b="1" i="0" u="none" strike="noStrike" cap="none" normalizeH="0" baseline="0" dirty="0" smtClean="0">
                          <a:ln>
                            <a:noFill/>
                          </a:ln>
                          <a:solidFill>
                            <a:srgbClr val="FFFFFF"/>
                          </a:solidFill>
                          <a:effectLst/>
                          <a:latin typeface="Times New Roman" pitchFamily="16" charset="0"/>
                          <a:ea typeface="ＭＳ Ｐゴシック" charset="-128"/>
                        </a:rPr>
                        <a:t>decryptions/µs</a:t>
                      </a:r>
                    </a:p>
                  </a:txBody>
                  <a:tcPr marT="324611" horzOverflow="overflow">
                    <a:lnL>
                      <a:noFill/>
                    </a:lnL>
                    <a:lnR>
                      <a:noFill/>
                    </a:lnR>
                    <a:lnT>
                      <a:noFill/>
                    </a:lnT>
                    <a:lnB>
                      <a:noFill/>
                    </a:lnB>
                    <a:lnTlToBr>
                      <a:noFill/>
                    </a:lnTlToBr>
                    <a:lnBlToTr>
                      <a:noFill/>
                    </a:lnBlToTr>
                    <a:noFill/>
                  </a:tcPr>
                </a:tc>
              </a:tr>
              <a:tr h="513271">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32</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a:t>
                      </a:r>
                      <a:r>
                        <a:rPr kumimoji="0" lang="en-GB" sz="1400" b="0" i="0" u="none" strike="noStrike" cap="none" normalizeH="0" baseline="33000" smtClean="0">
                          <a:ln>
                            <a:noFill/>
                          </a:ln>
                          <a:solidFill>
                            <a:srgbClr val="FFFFFF"/>
                          </a:solidFill>
                          <a:effectLst/>
                          <a:latin typeface="Times New Roman" pitchFamily="16" charset="0"/>
                          <a:ea typeface="ＭＳ Ｐゴシック" charset="-128"/>
                        </a:rPr>
                        <a:t>32 </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 4.3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109</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712788" algn="l"/>
                          <a:tab pos="1436688" algn="l"/>
                          <a:tab pos="2160588" algn="l"/>
                          <a:tab pos="2884488" algn="l"/>
                          <a:tab pos="3608388" algn="l"/>
                          <a:tab pos="4343400" algn="l"/>
                          <a:tab pos="5056188" algn="l"/>
                          <a:tab pos="5780088" algn="l"/>
                          <a:tab pos="6503988" algn="l"/>
                          <a:tab pos="7227888" algn="l"/>
                          <a:tab pos="7951788" algn="l"/>
                          <a:tab pos="8075613" algn="l"/>
                          <a:tab pos="8524875" algn="l"/>
                          <a:tab pos="8974138" algn="l"/>
                          <a:tab pos="9423400" algn="l"/>
                          <a:tab pos="9872663" algn="l"/>
                          <a:tab pos="10321925" algn="l"/>
                          <a:tab pos="10779125" algn="l"/>
                          <a:tab pos="10779125" algn="l"/>
                          <a:tab pos="1078071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231 µs	= 35.8 minutes</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dirty="0" smtClean="0">
                          <a:ln>
                            <a:noFill/>
                          </a:ln>
                          <a:solidFill>
                            <a:srgbClr val="FFFFFF"/>
                          </a:solidFill>
                          <a:effectLst/>
                          <a:latin typeface="Times New Roman" pitchFamily="16" charset="0"/>
                          <a:ea typeface="ＭＳ Ｐゴシック" charset="-128"/>
                        </a:rPr>
                        <a:t>2.15 milliseconds</a:t>
                      </a:r>
                    </a:p>
                  </a:txBody>
                  <a:tcPr marT="324611" horzOverflow="overflow">
                    <a:lnL>
                      <a:noFill/>
                    </a:lnL>
                    <a:lnR>
                      <a:noFill/>
                    </a:lnR>
                    <a:lnT>
                      <a:noFill/>
                    </a:lnT>
                    <a:lnB>
                      <a:noFill/>
                    </a:lnB>
                    <a:lnTlToBr>
                      <a:noFill/>
                    </a:lnTlToBr>
                    <a:lnBlToTr>
                      <a:noFill/>
                    </a:lnBlToTr>
                    <a:noFill/>
                  </a:tcPr>
                </a:tc>
              </a:tr>
              <a:tr h="513271">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56</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a:t>
                      </a:r>
                      <a:r>
                        <a:rPr kumimoji="0" lang="en-GB" sz="1400" b="0" i="0" u="none" strike="noStrike" cap="none" normalizeH="0" baseline="33000" smtClean="0">
                          <a:ln>
                            <a:noFill/>
                          </a:ln>
                          <a:solidFill>
                            <a:srgbClr val="FFFFFF"/>
                          </a:solidFill>
                          <a:effectLst/>
                          <a:latin typeface="Times New Roman" pitchFamily="16" charset="0"/>
                          <a:ea typeface="ＭＳ Ｐゴシック" charset="-128"/>
                        </a:rPr>
                        <a:t>56</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 7.2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1016</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712788" algn="l"/>
                          <a:tab pos="1436688" algn="l"/>
                          <a:tab pos="2160588" algn="l"/>
                          <a:tab pos="2884488" algn="l"/>
                          <a:tab pos="3608388" algn="l"/>
                          <a:tab pos="4343400" algn="l"/>
                          <a:tab pos="5056188" algn="l"/>
                          <a:tab pos="5780088" algn="l"/>
                          <a:tab pos="6503988" algn="l"/>
                          <a:tab pos="7227888" algn="l"/>
                          <a:tab pos="7951788" algn="l"/>
                          <a:tab pos="8075613" algn="l"/>
                          <a:tab pos="8524875" algn="l"/>
                          <a:tab pos="8974138" algn="l"/>
                          <a:tab pos="9423400" algn="l"/>
                          <a:tab pos="9872663" algn="l"/>
                          <a:tab pos="10321925" algn="l"/>
                          <a:tab pos="10779125" algn="l"/>
                          <a:tab pos="10779125" algn="l"/>
                          <a:tab pos="1078071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255 µs	= 1142 years</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10.01 hours</a:t>
                      </a:r>
                    </a:p>
                  </a:txBody>
                  <a:tcPr marT="324611" horzOverflow="overflow">
                    <a:lnL>
                      <a:noFill/>
                    </a:lnL>
                    <a:lnR>
                      <a:noFill/>
                    </a:lnR>
                    <a:lnT>
                      <a:noFill/>
                    </a:lnT>
                    <a:lnB>
                      <a:noFill/>
                    </a:lnB>
                    <a:lnTlToBr>
                      <a:noFill/>
                    </a:lnTlToBr>
                    <a:lnBlToTr>
                      <a:noFill/>
                    </a:lnBlToTr>
                    <a:noFill/>
                  </a:tcPr>
                </a:tc>
              </a:tr>
              <a:tr h="513271">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128</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a:t>
                      </a:r>
                      <a:r>
                        <a:rPr kumimoji="0" lang="en-GB" sz="1400" b="0" i="0" u="none" strike="noStrike" cap="none" normalizeH="0" baseline="33000" smtClean="0">
                          <a:ln>
                            <a:noFill/>
                          </a:ln>
                          <a:solidFill>
                            <a:srgbClr val="FFFFFF"/>
                          </a:solidFill>
                          <a:effectLst/>
                          <a:latin typeface="Times New Roman" pitchFamily="16" charset="0"/>
                          <a:ea typeface="ＭＳ Ｐゴシック" charset="-128"/>
                        </a:rPr>
                        <a:t>128 </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 3.4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1038</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712788" algn="l"/>
                          <a:tab pos="1436688" algn="l"/>
                          <a:tab pos="2160588" algn="l"/>
                          <a:tab pos="2884488" algn="l"/>
                          <a:tab pos="3608388" algn="l"/>
                          <a:tab pos="4343400" algn="l"/>
                          <a:tab pos="5056188" algn="l"/>
                          <a:tab pos="5780088" algn="l"/>
                          <a:tab pos="6503988" algn="l"/>
                          <a:tab pos="7227888" algn="l"/>
                          <a:tab pos="7951788" algn="l"/>
                          <a:tab pos="8075613" algn="l"/>
                          <a:tab pos="8524875" algn="l"/>
                          <a:tab pos="8974138" algn="l"/>
                          <a:tab pos="9423400" algn="l"/>
                          <a:tab pos="9872663" algn="l"/>
                          <a:tab pos="10321925" algn="l"/>
                          <a:tab pos="10779125" algn="l"/>
                          <a:tab pos="10779125" algn="l"/>
                          <a:tab pos="1078071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2127 µs	= 5.4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1024 years</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5.4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1018 years</a:t>
                      </a:r>
                    </a:p>
                  </a:txBody>
                  <a:tcPr marT="324611" horzOverflow="overflow">
                    <a:lnL>
                      <a:noFill/>
                    </a:lnL>
                    <a:lnR>
                      <a:noFill/>
                    </a:lnR>
                    <a:lnT>
                      <a:noFill/>
                    </a:lnT>
                    <a:lnB>
                      <a:noFill/>
                    </a:lnB>
                    <a:lnTlToBr>
                      <a:noFill/>
                    </a:lnTlToBr>
                    <a:lnBlToTr>
                      <a:noFill/>
                    </a:lnBlToTr>
                    <a:noFill/>
                  </a:tcPr>
                </a:tc>
              </a:tr>
              <a:tr h="513271">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168</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a:t>
                      </a:r>
                      <a:r>
                        <a:rPr kumimoji="0" lang="en-GB" sz="1400" b="0" i="0" u="none" strike="noStrike" cap="none" normalizeH="0" baseline="33000" smtClean="0">
                          <a:ln>
                            <a:noFill/>
                          </a:ln>
                          <a:solidFill>
                            <a:srgbClr val="FFFFFF"/>
                          </a:solidFill>
                          <a:effectLst/>
                          <a:latin typeface="Times New Roman" pitchFamily="16" charset="0"/>
                          <a:ea typeface="ＭＳ Ｐゴシック" charset="-128"/>
                        </a:rPr>
                        <a:t>168</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 3.7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1050</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712788" algn="l"/>
                          <a:tab pos="1436688" algn="l"/>
                          <a:tab pos="2160588" algn="l"/>
                          <a:tab pos="2884488" algn="l"/>
                          <a:tab pos="3608388" algn="l"/>
                          <a:tab pos="4343400" algn="l"/>
                          <a:tab pos="5056188" algn="l"/>
                          <a:tab pos="5780088" algn="l"/>
                          <a:tab pos="6503988" algn="l"/>
                          <a:tab pos="7227888" algn="l"/>
                          <a:tab pos="7951788" algn="l"/>
                          <a:tab pos="8075613" algn="l"/>
                          <a:tab pos="8524875" algn="l"/>
                          <a:tab pos="8974138" algn="l"/>
                          <a:tab pos="9423400" algn="l"/>
                          <a:tab pos="9872663" algn="l"/>
                          <a:tab pos="10321925" algn="l"/>
                          <a:tab pos="10779125" algn="l"/>
                          <a:tab pos="10779125" algn="l"/>
                          <a:tab pos="1078071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2167 µs	= 5.9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1036 years</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5.9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1030 years</a:t>
                      </a:r>
                    </a:p>
                  </a:txBody>
                  <a:tcPr marT="324611" horzOverflow="overflow">
                    <a:lnL>
                      <a:noFill/>
                    </a:lnL>
                    <a:lnR>
                      <a:noFill/>
                    </a:lnR>
                    <a:lnT>
                      <a:noFill/>
                    </a:lnT>
                    <a:lnB>
                      <a:noFill/>
                    </a:lnB>
                    <a:lnTlToBr>
                      <a:noFill/>
                    </a:lnTlToBr>
                    <a:lnBlToTr>
                      <a:noFill/>
                    </a:lnBlToTr>
                    <a:noFill/>
                  </a:tcPr>
                </a:tc>
              </a:tr>
              <a:tr h="656209">
                <a:tc>
                  <a:txBody>
                    <a:bodyPr/>
                    <a:lstStyle/>
                    <a:p>
                      <a:pPr marL="0" marR="0" lvl="0" indent="0" algn="ctr"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26 characters (permutation)</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dirty="0" smtClean="0">
                          <a:ln>
                            <a:noFill/>
                          </a:ln>
                          <a:solidFill>
                            <a:srgbClr val="FFFFFF"/>
                          </a:solidFill>
                          <a:effectLst/>
                          <a:latin typeface="Times New Roman" pitchFamily="16" charset="0"/>
                          <a:ea typeface="ＭＳ Ｐゴシック" charset="-128"/>
                        </a:rPr>
                        <a:t>26! = 4 </a:t>
                      </a:r>
                      <a:r>
                        <a:rPr kumimoji="0" lang="en-GB" sz="1400" b="0" i="0" u="none" strike="noStrike" cap="none" normalizeH="0" baseline="0" dirty="0" smtClean="0">
                          <a:ln>
                            <a:noFill/>
                          </a:ln>
                          <a:solidFill>
                            <a:srgbClr val="FFFFFF"/>
                          </a:solidFill>
                          <a:effectLst/>
                          <a:latin typeface="Symbol" pitchFamily="16" charset="0"/>
                          <a:ea typeface="ＭＳ Ｐゴシック" charset="-128"/>
                        </a:rPr>
                        <a:t></a:t>
                      </a:r>
                      <a:r>
                        <a:rPr kumimoji="0" lang="en-GB" sz="1400" b="0" i="0" u="none" strike="noStrike" cap="none" normalizeH="0" baseline="0" dirty="0" smtClean="0">
                          <a:ln>
                            <a:noFill/>
                          </a:ln>
                          <a:solidFill>
                            <a:srgbClr val="FFFFFF"/>
                          </a:solidFill>
                          <a:effectLst/>
                          <a:latin typeface="Times New Roman" pitchFamily="16" charset="0"/>
                          <a:ea typeface="ＭＳ Ｐゴシック" charset="-128"/>
                        </a:rPr>
                        <a:t> 1026</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712788" algn="l"/>
                          <a:tab pos="1436688" algn="l"/>
                          <a:tab pos="2160588" algn="l"/>
                          <a:tab pos="2884488" algn="l"/>
                          <a:tab pos="3608388" algn="l"/>
                          <a:tab pos="4343400" algn="l"/>
                          <a:tab pos="5056188" algn="l"/>
                          <a:tab pos="5780088" algn="l"/>
                          <a:tab pos="6503988" algn="l"/>
                          <a:tab pos="7227888" algn="l"/>
                          <a:tab pos="7951788" algn="l"/>
                          <a:tab pos="8075613" algn="l"/>
                          <a:tab pos="8524875" algn="l"/>
                          <a:tab pos="8974138" algn="l"/>
                          <a:tab pos="9423400" algn="l"/>
                          <a:tab pos="9872663" algn="l"/>
                          <a:tab pos="10321925" algn="l"/>
                          <a:tab pos="10779125" algn="l"/>
                          <a:tab pos="10779125" algn="l"/>
                          <a:tab pos="10780713" algn="l"/>
                        </a:tabLst>
                      </a:pPr>
                      <a:r>
                        <a:rPr kumimoji="0" lang="en-GB" sz="1400" b="0" i="0" u="none" strike="noStrike" cap="none" normalizeH="0" baseline="0" smtClean="0">
                          <a:ln>
                            <a:noFill/>
                          </a:ln>
                          <a:solidFill>
                            <a:srgbClr val="FFFFFF"/>
                          </a:solidFill>
                          <a:effectLst/>
                          <a:latin typeface="Times New Roman" pitchFamily="16" charset="0"/>
                          <a:ea typeface="ＭＳ Ｐゴシック" charset="-128"/>
                        </a:rPr>
                        <a:t>2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1026 µs	= 6.4 </a:t>
                      </a:r>
                      <a:r>
                        <a:rPr kumimoji="0" lang="en-GB" sz="1400" b="0" i="0" u="none" strike="noStrike" cap="none" normalizeH="0" baseline="0" smtClean="0">
                          <a:ln>
                            <a:noFill/>
                          </a:ln>
                          <a:solidFill>
                            <a:srgbClr val="FFFFFF"/>
                          </a:solidFill>
                          <a:effectLst/>
                          <a:latin typeface="Symbol" pitchFamily="16" charset="0"/>
                          <a:ea typeface="ＭＳ Ｐゴシック" charset="-128"/>
                        </a:rPr>
                        <a:t></a:t>
                      </a:r>
                      <a:r>
                        <a:rPr kumimoji="0" lang="en-GB" sz="1400" b="0" i="0" u="none" strike="noStrike" cap="none" normalizeH="0" baseline="0" smtClean="0">
                          <a:ln>
                            <a:noFill/>
                          </a:ln>
                          <a:solidFill>
                            <a:srgbClr val="FFFFFF"/>
                          </a:solidFill>
                          <a:effectLst/>
                          <a:latin typeface="Times New Roman" pitchFamily="16" charset="0"/>
                          <a:ea typeface="ＭＳ Ｐゴシック" charset="-128"/>
                        </a:rPr>
                        <a:t> 1012 years</a:t>
                      </a:r>
                    </a:p>
                  </a:txBody>
                  <a:tcPr marT="324611" horzOverflow="overflow">
                    <a:lnL>
                      <a:noFill/>
                    </a:lnL>
                    <a:lnR>
                      <a:noFill/>
                    </a:lnR>
                    <a:lnT>
                      <a:noFill/>
                    </a:lnT>
                    <a:lnB>
                      <a:noFill/>
                    </a:lnB>
                    <a:lnTlToBr>
                      <a:noFill/>
                    </a:lnTlToBr>
                    <a:lnBlToTr>
                      <a:noFill/>
                    </a:lnBlToTr>
                    <a:noFill/>
                  </a:tcPr>
                </a:tc>
                <a:tc>
                  <a:txBody>
                    <a:bodyPr/>
                    <a:lstStyle/>
                    <a:p>
                      <a:pPr marL="0" marR="0" lvl="0" indent="0" algn="l" defTabSz="449263" rtl="0" eaLnBrk="1" fontAlgn="base" latinLnBrk="0" hangingPunct="1">
                        <a:lnSpc>
                          <a:spcPct val="67000"/>
                        </a:lnSpc>
                        <a:spcBef>
                          <a:spcPts val="300"/>
                        </a:spcBef>
                        <a:spcAft>
                          <a:spcPts val="30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GB" sz="1400" b="0" i="0" u="none" strike="noStrike" cap="none" normalizeH="0" baseline="0" dirty="0" smtClean="0">
                          <a:ln>
                            <a:noFill/>
                          </a:ln>
                          <a:solidFill>
                            <a:srgbClr val="FFFFFF"/>
                          </a:solidFill>
                          <a:effectLst/>
                          <a:latin typeface="Times New Roman" pitchFamily="16" charset="0"/>
                          <a:ea typeface="ＭＳ Ｐゴシック" charset="-128"/>
                        </a:rPr>
                        <a:t>6.4 </a:t>
                      </a:r>
                      <a:r>
                        <a:rPr kumimoji="0" lang="en-GB" sz="1400" b="0" i="0" u="none" strike="noStrike" cap="none" normalizeH="0" baseline="0" dirty="0" smtClean="0">
                          <a:ln>
                            <a:noFill/>
                          </a:ln>
                          <a:solidFill>
                            <a:srgbClr val="FFFFFF"/>
                          </a:solidFill>
                          <a:effectLst/>
                          <a:latin typeface="Symbol" pitchFamily="16" charset="0"/>
                          <a:ea typeface="ＭＳ Ｐゴシック" charset="-128"/>
                        </a:rPr>
                        <a:t></a:t>
                      </a:r>
                      <a:r>
                        <a:rPr kumimoji="0" lang="en-GB" sz="1400" b="0" i="0" u="none" strike="noStrike" cap="none" normalizeH="0" baseline="0" dirty="0" smtClean="0">
                          <a:ln>
                            <a:noFill/>
                          </a:ln>
                          <a:solidFill>
                            <a:srgbClr val="FFFFFF"/>
                          </a:solidFill>
                          <a:effectLst/>
                          <a:latin typeface="Times New Roman" pitchFamily="16" charset="0"/>
                          <a:ea typeface="ＭＳ Ｐゴシック" charset="-128"/>
                        </a:rPr>
                        <a:t> 106 years</a:t>
                      </a:r>
                    </a:p>
                  </a:txBody>
                  <a:tcPr marT="324611"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22364599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28257</TotalTime>
  <Words>11380</Words>
  <Application>Microsoft Office PowerPoint</Application>
  <PresentationFormat>On-screen Show (4:3)</PresentationFormat>
  <Paragraphs>1215</Paragraphs>
  <Slides>43</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Microsoft YaHei</vt:lpstr>
      <vt:lpstr>ＭＳ Ｐゴシック</vt:lpstr>
      <vt:lpstr>Arial</vt:lpstr>
      <vt:lpstr>Calibri</vt:lpstr>
      <vt:lpstr>Century Gothic</vt:lpstr>
      <vt:lpstr>Courier New</vt:lpstr>
      <vt:lpstr>Palatino Linotype</vt:lpstr>
      <vt:lpstr>Symbol</vt:lpstr>
      <vt:lpstr>Times New Roman</vt:lpstr>
      <vt:lpstr>Wingdings</vt:lpstr>
      <vt:lpstr>Wingdings 2</vt:lpstr>
      <vt:lpstr>Executive</vt:lpstr>
      <vt:lpstr>PowerPoint Presentation</vt:lpstr>
      <vt:lpstr>Outline</vt:lpstr>
      <vt:lpstr>PowerPoint Presentation</vt:lpstr>
      <vt:lpstr>Cryptography</vt:lpstr>
      <vt:lpstr>Cryptanalysis</vt:lpstr>
      <vt:lpstr>Cryptanalytic attack Vs Brute-force attack</vt:lpstr>
      <vt:lpstr>Cryptanalytic Attacks</vt:lpstr>
      <vt:lpstr>PowerPoint Presentation</vt:lpstr>
      <vt:lpstr>Brute Force Search</vt:lpstr>
      <vt:lpstr>Encryption</vt:lpstr>
      <vt:lpstr>Symmetric Encryption</vt:lpstr>
      <vt:lpstr>PowerPoint Presentation</vt:lpstr>
      <vt:lpstr>Shift Ciphers</vt:lpstr>
      <vt:lpstr>Example</vt:lpstr>
      <vt:lpstr>Transposition Ciphers </vt:lpstr>
      <vt:lpstr>Table 2.1</vt:lpstr>
      <vt:lpstr>Data Encryption Standard (DES)</vt:lpstr>
      <vt:lpstr> Table 2.2</vt:lpstr>
      <vt:lpstr>Triple DES (3DES)</vt:lpstr>
      <vt:lpstr>Advanced Encryption Standard (AES)</vt:lpstr>
      <vt:lpstr>Practical Security Issues</vt:lpstr>
      <vt:lpstr>PowerPoint Presentation</vt:lpstr>
      <vt:lpstr>Block &amp; Stream Ciphers</vt:lpstr>
      <vt:lpstr>Message Authentication</vt:lpstr>
      <vt:lpstr>MAC</vt:lpstr>
      <vt:lpstr>PowerPoint Presentation</vt:lpstr>
      <vt:lpstr>Hash Functions</vt:lpstr>
      <vt:lpstr>PowerPoint Presentation</vt:lpstr>
      <vt:lpstr>Hash Function Requirements</vt:lpstr>
      <vt:lpstr>Security of Hash Functions</vt:lpstr>
      <vt:lpstr>PowerPoint Presentation</vt:lpstr>
      <vt:lpstr>Public-Key Encryption Structure</vt:lpstr>
      <vt:lpstr>PowerPoint Presentation</vt:lpstr>
      <vt:lpstr>PowerPoint Presentation</vt:lpstr>
      <vt:lpstr>PowerPoint Presentation</vt:lpstr>
      <vt:lpstr>PowerPoint Presentation</vt:lpstr>
      <vt:lpstr>PowerPoint Presentation</vt:lpstr>
      <vt:lpstr>PowerPoint Presentation</vt:lpstr>
      <vt:lpstr>Asymmetric Encryption Algorithms</vt:lpstr>
      <vt:lpstr>Digital Signatures</vt:lpstr>
      <vt:lpstr>PowerPoint Presentation</vt:lpstr>
      <vt:lpstr>Digital Envelopes</vt:lpstr>
      <vt:lpstr>Summary</vt:lpstr>
    </vt:vector>
  </TitlesOfParts>
  <Manager/>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dc:creator>
  <cp:keywords/>
  <dc:description/>
  <cp:lastModifiedBy>saliya</cp:lastModifiedBy>
  <cp:revision>190</cp:revision>
  <dcterms:created xsi:type="dcterms:W3CDTF">2012-03-04T03:14:23Z</dcterms:created>
  <dcterms:modified xsi:type="dcterms:W3CDTF">2017-02-12T04:29:54Z</dcterms:modified>
  <cp:category/>
</cp:coreProperties>
</file>